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9" r:id="rId2"/>
  </p:sldIdLst>
  <p:sldSz cx="43891200" cy="32918400"/>
  <p:notesSz cx="7099300" cy="9385300"/>
  <p:custDataLst>
    <p:tags r:id="rId5"/>
  </p:custDataLst>
  <p:defaultTextStyle>
    <a:defPPr>
      <a:defRPr lang="en-US"/>
    </a:defPPr>
    <a:lvl1pPr algn="l" defTabSz="2193925" rtl="0" fontAlgn="base">
      <a:spcBef>
        <a:spcPct val="0"/>
      </a:spcBef>
      <a:spcAft>
        <a:spcPct val="0"/>
      </a:spcAft>
      <a:defRPr sz="8600" kern="1200">
        <a:solidFill>
          <a:schemeClr val="tx1"/>
        </a:solidFill>
        <a:latin typeface="Arial" pitchFamily="-107" charset="0"/>
        <a:ea typeface="ＭＳ Ｐゴシック" pitchFamily="-107" charset="-128"/>
        <a:cs typeface="ＭＳ Ｐゴシック" pitchFamily="-107" charset="-128"/>
      </a:defRPr>
    </a:lvl1pPr>
    <a:lvl2pPr marL="2193925" indent="-1736725" algn="l" defTabSz="2193925" rtl="0" fontAlgn="base">
      <a:spcBef>
        <a:spcPct val="0"/>
      </a:spcBef>
      <a:spcAft>
        <a:spcPct val="0"/>
      </a:spcAft>
      <a:defRPr sz="8600" kern="1200">
        <a:solidFill>
          <a:schemeClr val="tx1"/>
        </a:solidFill>
        <a:latin typeface="Arial" pitchFamily="-107" charset="0"/>
        <a:ea typeface="ＭＳ Ｐゴシック" pitchFamily="-107" charset="-128"/>
        <a:cs typeface="ＭＳ Ｐゴシック" pitchFamily="-107" charset="-128"/>
      </a:defRPr>
    </a:lvl2pPr>
    <a:lvl3pPr marL="4387850" indent="-3473450" algn="l" defTabSz="2193925" rtl="0" fontAlgn="base">
      <a:spcBef>
        <a:spcPct val="0"/>
      </a:spcBef>
      <a:spcAft>
        <a:spcPct val="0"/>
      </a:spcAft>
      <a:defRPr sz="8600" kern="1200">
        <a:solidFill>
          <a:schemeClr val="tx1"/>
        </a:solidFill>
        <a:latin typeface="Arial" pitchFamily="-107" charset="0"/>
        <a:ea typeface="ＭＳ Ｐゴシック" pitchFamily="-107" charset="-128"/>
        <a:cs typeface="ＭＳ Ｐゴシック" pitchFamily="-107" charset="-128"/>
      </a:defRPr>
    </a:lvl3pPr>
    <a:lvl4pPr marL="6583363" indent="-5211763" algn="l" defTabSz="2193925" rtl="0" fontAlgn="base">
      <a:spcBef>
        <a:spcPct val="0"/>
      </a:spcBef>
      <a:spcAft>
        <a:spcPct val="0"/>
      </a:spcAft>
      <a:defRPr sz="8600" kern="1200">
        <a:solidFill>
          <a:schemeClr val="tx1"/>
        </a:solidFill>
        <a:latin typeface="Arial" pitchFamily="-107" charset="0"/>
        <a:ea typeface="ＭＳ Ｐゴシック" pitchFamily="-107" charset="-128"/>
        <a:cs typeface="ＭＳ Ｐゴシック" pitchFamily="-107" charset="-128"/>
      </a:defRPr>
    </a:lvl4pPr>
    <a:lvl5pPr marL="8777288" indent="-6948488" algn="l" defTabSz="2193925" rtl="0" fontAlgn="base">
      <a:spcBef>
        <a:spcPct val="0"/>
      </a:spcBef>
      <a:spcAft>
        <a:spcPct val="0"/>
      </a:spcAft>
      <a:defRPr sz="8600" kern="1200">
        <a:solidFill>
          <a:schemeClr val="tx1"/>
        </a:solidFill>
        <a:latin typeface="Arial" pitchFamily="-107" charset="0"/>
        <a:ea typeface="ＭＳ Ｐゴシック" pitchFamily="-107" charset="-128"/>
        <a:cs typeface="ＭＳ Ｐゴシック" pitchFamily="-107" charset="-128"/>
      </a:defRPr>
    </a:lvl5pPr>
    <a:lvl6pPr marL="2286000" algn="l" defTabSz="457200" rtl="0" eaLnBrk="1" latinLnBrk="0" hangingPunct="1">
      <a:defRPr sz="8600" kern="1200">
        <a:solidFill>
          <a:schemeClr val="tx1"/>
        </a:solidFill>
        <a:latin typeface="Arial" pitchFamily="-107" charset="0"/>
        <a:ea typeface="ＭＳ Ｐゴシック" pitchFamily="-107" charset="-128"/>
        <a:cs typeface="ＭＳ Ｐゴシック" pitchFamily="-107" charset="-128"/>
      </a:defRPr>
    </a:lvl6pPr>
    <a:lvl7pPr marL="2743200" algn="l" defTabSz="457200" rtl="0" eaLnBrk="1" latinLnBrk="0" hangingPunct="1">
      <a:defRPr sz="8600" kern="1200">
        <a:solidFill>
          <a:schemeClr val="tx1"/>
        </a:solidFill>
        <a:latin typeface="Arial" pitchFamily="-107" charset="0"/>
        <a:ea typeface="ＭＳ Ｐゴシック" pitchFamily="-107" charset="-128"/>
        <a:cs typeface="ＭＳ Ｐゴシック" pitchFamily="-107" charset="-128"/>
      </a:defRPr>
    </a:lvl7pPr>
    <a:lvl8pPr marL="3200400" algn="l" defTabSz="457200" rtl="0" eaLnBrk="1" latinLnBrk="0" hangingPunct="1">
      <a:defRPr sz="8600" kern="1200">
        <a:solidFill>
          <a:schemeClr val="tx1"/>
        </a:solidFill>
        <a:latin typeface="Arial" pitchFamily="-107" charset="0"/>
        <a:ea typeface="ＭＳ Ｐゴシック" pitchFamily="-107" charset="-128"/>
        <a:cs typeface="ＭＳ Ｐゴシック" pitchFamily="-107" charset="-128"/>
      </a:defRPr>
    </a:lvl8pPr>
    <a:lvl9pPr marL="3657600" algn="l" defTabSz="457200" rtl="0" eaLnBrk="1" latinLnBrk="0" hangingPunct="1">
      <a:defRPr sz="8600" kern="1200">
        <a:solidFill>
          <a:schemeClr val="tx1"/>
        </a:solidFill>
        <a:latin typeface="Arial" pitchFamily="-107" charset="0"/>
        <a:ea typeface="ＭＳ Ｐゴシック" pitchFamily="-107" charset="-128"/>
        <a:cs typeface="ＭＳ Ｐゴシック" pitchFamily="-107" charset="-128"/>
      </a:defRPr>
    </a:lvl9pPr>
  </p:defaultTextStyle>
  <p:extLst>
    <p:ext uri="{521415D9-36F7-43E2-AB2F-B90AF26B5E84}">
      <p14:sectionLst xmlns:p14="http://schemas.microsoft.com/office/powerpoint/2010/main">
        <p14:section name="Untitled Section" id="{EA0CA6D9-9259-CE47-9C5D-A3A5D9D92216}">
          <p14:sldIdLst>
            <p14:sldId id="259"/>
          </p14:sldIdLst>
        </p14:section>
      </p14:sectionLst>
    </p:ex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A6E"/>
    <a:srgbClr val="004C83"/>
    <a:srgbClr val="00213B"/>
    <a:srgbClr val="949993"/>
    <a:srgbClr val="004277"/>
    <a:srgbClr val="A8C228"/>
    <a:srgbClr val="006A2D"/>
    <a:srgbClr val="299D37"/>
    <a:srgbClr val="00ADD8"/>
    <a:srgbClr val="577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31" autoAdjust="0"/>
  </p:normalViewPr>
  <p:slideViewPr>
    <p:cSldViewPr snapToObjects="1">
      <p:cViewPr>
        <p:scale>
          <a:sx n="19" d="100"/>
          <a:sy n="19" d="100"/>
        </p:scale>
        <p:origin x="996" y="57"/>
      </p:cViewPr>
      <p:guideLst>
        <p:guide orient="horz" pos="10368"/>
        <p:guide pos="13824"/>
      </p:guideLst>
    </p:cSldViewPr>
  </p:slideViewPr>
  <p:notesTextViewPr>
    <p:cViewPr>
      <p:scale>
        <a:sx n="100" d="100"/>
        <a:sy n="100" d="100"/>
      </p:scale>
      <p:origin x="0" y="0"/>
    </p:cViewPr>
  </p:notesTextViewPr>
  <p:notesViewPr>
    <p:cSldViewPr snapToGrid="0" snapToObjects="1">
      <p:cViewPr varScale="1">
        <p:scale>
          <a:sx n="149" d="100"/>
          <a:sy n="149" d="100"/>
        </p:scale>
        <p:origin x="-3944" y="-104"/>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tags" Target="tags/tag1.xml"/><Relationship Id="rId10" Type="http://schemas.openxmlformats.org/officeDocument/2006/relationships/tableStyles" Target="tableStyles.xml"/><Relationship Id="rId4" Type="http://schemas.openxmlformats.org/officeDocument/2006/relationships/handoutMaster" Target="handoutMasters/handout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Dorin" userId="81e212b2e60998c7" providerId="LiveId" clId="{E17AD500-6418-4319-8FA3-3FE43D0F0B42}"/>
    <pc:docChg chg="custSel modSld">
      <pc:chgData name="Alex Dorin" userId="81e212b2e60998c7" providerId="LiveId" clId="{E17AD500-6418-4319-8FA3-3FE43D0F0B42}" dt="2024-05-02T01:13:52.204" v="547" actId="20577"/>
      <pc:docMkLst>
        <pc:docMk/>
      </pc:docMkLst>
      <pc:sldChg chg="modSp mod">
        <pc:chgData name="Alex Dorin" userId="81e212b2e60998c7" providerId="LiveId" clId="{E17AD500-6418-4319-8FA3-3FE43D0F0B42}" dt="2024-05-02T01:13:52.204" v="547" actId="20577"/>
        <pc:sldMkLst>
          <pc:docMk/>
          <pc:sldMk cId="0" sldId="259"/>
        </pc:sldMkLst>
        <pc:spChg chg="mod">
          <ac:chgData name="Alex Dorin" userId="81e212b2e60998c7" providerId="LiveId" clId="{E17AD500-6418-4319-8FA3-3FE43D0F0B42}" dt="2024-05-02T01:07:24.934" v="162" actId="20577"/>
          <ac:spMkLst>
            <pc:docMk/>
            <pc:sldMk cId="0" sldId="259"/>
            <ac:spMk id="11" creationId="{00000000-0000-0000-0000-000000000000}"/>
          </ac:spMkLst>
        </pc:spChg>
        <pc:spChg chg="mod">
          <ac:chgData name="Alex Dorin" userId="81e212b2e60998c7" providerId="LiveId" clId="{E17AD500-6418-4319-8FA3-3FE43D0F0B42}" dt="2024-05-02T01:05:53.287" v="57" actId="20577"/>
          <ac:spMkLst>
            <pc:docMk/>
            <pc:sldMk cId="0" sldId="259"/>
            <ac:spMk id="13" creationId="{00000000-0000-0000-0000-000000000000}"/>
          </ac:spMkLst>
        </pc:spChg>
        <pc:spChg chg="mod">
          <ac:chgData name="Alex Dorin" userId="81e212b2e60998c7" providerId="LiveId" clId="{E17AD500-6418-4319-8FA3-3FE43D0F0B42}" dt="2024-05-02T01:06:37.039" v="101" actId="20577"/>
          <ac:spMkLst>
            <pc:docMk/>
            <pc:sldMk cId="0" sldId="259"/>
            <ac:spMk id="14" creationId="{00000000-0000-0000-0000-000000000000}"/>
          </ac:spMkLst>
        </pc:spChg>
        <pc:spChg chg="mod">
          <ac:chgData name="Alex Dorin" userId="81e212b2e60998c7" providerId="LiveId" clId="{E17AD500-6418-4319-8FA3-3FE43D0F0B42}" dt="2024-05-02T01:12:00.276" v="467" actId="20577"/>
          <ac:spMkLst>
            <pc:docMk/>
            <pc:sldMk cId="0" sldId="259"/>
            <ac:spMk id="15" creationId="{00000000-0000-0000-0000-000000000000}"/>
          </ac:spMkLst>
        </pc:spChg>
        <pc:spChg chg="mod">
          <ac:chgData name="Alex Dorin" userId="81e212b2e60998c7" providerId="LiveId" clId="{E17AD500-6418-4319-8FA3-3FE43D0F0B42}" dt="2024-05-02T01:13:52.204" v="547" actId="20577"/>
          <ac:spMkLst>
            <pc:docMk/>
            <pc:sldMk cId="0" sldId="259"/>
            <ac:spMk id="1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sz="quarter" idx="1"/>
          </p:nvPr>
        </p:nvSpPr>
        <p:spPr>
          <a:xfrm>
            <a:off x="4021294" y="0"/>
            <a:ext cx="3076363" cy="469265"/>
          </a:xfrm>
          <a:prstGeom prst="rect">
            <a:avLst/>
          </a:prstGeom>
        </p:spPr>
        <p:txBody>
          <a:bodyPr vert="horz" lIns="94192" tIns="47096" rIns="94192" bIns="47096" rtlCol="0"/>
          <a:lstStyle>
            <a:lvl1pPr algn="r">
              <a:defRPr sz="1200"/>
            </a:lvl1pPr>
          </a:lstStyle>
          <a:p>
            <a:fld id="{6EA91F10-F105-F240-BB11-F3B689646099}" type="datetimeFigureOut">
              <a:rPr lang="en-US" smtClean="0"/>
              <a:pPr/>
              <a:t>5/1/2024</a:t>
            </a:fld>
            <a:endParaRPr lang="en-US"/>
          </a:p>
        </p:txBody>
      </p:sp>
      <p:sp>
        <p:nvSpPr>
          <p:cNvPr id="4" name="Footer Placeholder 3"/>
          <p:cNvSpPr>
            <a:spLocks noGrp="1"/>
          </p:cNvSpPr>
          <p:nvPr>
            <p:ph type="ftr" sz="quarter" idx="2"/>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a:p>
        </p:txBody>
      </p:sp>
      <p:sp>
        <p:nvSpPr>
          <p:cNvPr id="5" name="Slide Number Placeholder 4"/>
          <p:cNvSpPr>
            <a:spLocks noGrp="1"/>
          </p:cNvSpPr>
          <p:nvPr>
            <p:ph type="sldNum" sz="quarter" idx="3"/>
          </p:nvPr>
        </p:nvSpPr>
        <p:spPr>
          <a:xfrm>
            <a:off x="4021294" y="8914406"/>
            <a:ext cx="3076363" cy="469265"/>
          </a:xfrm>
          <a:prstGeom prst="rect">
            <a:avLst/>
          </a:prstGeom>
        </p:spPr>
        <p:txBody>
          <a:bodyPr vert="horz" lIns="94192" tIns="47096" rIns="94192" bIns="47096" rtlCol="0" anchor="b"/>
          <a:lstStyle>
            <a:lvl1pPr algn="r">
              <a:defRPr sz="1200"/>
            </a:lvl1pPr>
          </a:lstStyle>
          <a:p>
            <a:fld id="{28313593-E61B-054B-81C4-FAE256538AED}" type="slidenum">
              <a:rPr lang="en-US" smtClean="0"/>
              <a:pPr/>
              <a:t>‹#›</a:t>
            </a:fld>
            <a:endParaRPr lang="en-US"/>
          </a:p>
        </p:txBody>
      </p:sp>
    </p:spTree>
    <p:extLst>
      <p:ext uri="{BB962C8B-B14F-4D97-AF65-F5344CB8AC3E}">
        <p14:creationId xmlns:p14="http://schemas.microsoft.com/office/powerpoint/2010/main" val="4125315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defTabSz="2260616"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021294" y="0"/>
            <a:ext cx="3076363" cy="469265"/>
          </a:xfrm>
          <a:prstGeom prst="rect">
            <a:avLst/>
          </a:prstGeom>
        </p:spPr>
        <p:txBody>
          <a:bodyPr vert="horz" lIns="94192" tIns="47096" rIns="94192" bIns="47096" rtlCol="0"/>
          <a:lstStyle>
            <a:lvl1pPr algn="r" defTabSz="2260616" fontAlgn="auto">
              <a:spcBef>
                <a:spcPts val="0"/>
              </a:spcBef>
              <a:spcAft>
                <a:spcPts val="0"/>
              </a:spcAft>
              <a:defRPr sz="1200">
                <a:latin typeface="+mn-lt"/>
                <a:ea typeface="+mn-ea"/>
                <a:cs typeface="+mn-cs"/>
              </a:defRPr>
            </a:lvl1pPr>
          </a:lstStyle>
          <a:p>
            <a:pPr>
              <a:defRPr/>
            </a:pPr>
            <a:fld id="{39B9E5EC-0846-6941-8703-CD90130FC354}" type="datetime1">
              <a:rPr lang="en-US"/>
              <a:pPr>
                <a:defRPr/>
              </a:pPr>
              <a:t>5/1/2024</a:t>
            </a:fld>
            <a:endParaRPr lang="en-US"/>
          </a:p>
        </p:txBody>
      </p:sp>
      <p:sp>
        <p:nvSpPr>
          <p:cNvPr id="4" name="Slide Image Placeholder 3"/>
          <p:cNvSpPr>
            <a:spLocks noGrp="1" noRot="1" noChangeAspect="1"/>
          </p:cNvSpPr>
          <p:nvPr>
            <p:ph type="sldImg" idx="2"/>
          </p:nvPr>
        </p:nvSpPr>
        <p:spPr>
          <a:xfrm>
            <a:off x="1203325" y="703263"/>
            <a:ext cx="4692650" cy="3519487"/>
          </a:xfrm>
          <a:prstGeom prst="rect">
            <a:avLst/>
          </a:prstGeom>
          <a:noFill/>
          <a:ln w="12700">
            <a:solidFill>
              <a:prstClr val="black"/>
            </a:solidFill>
          </a:ln>
        </p:spPr>
        <p:txBody>
          <a:bodyPr vert="horz" lIns="94192" tIns="47096" rIns="94192" bIns="47096" rtlCol="0" anchor="ctr"/>
          <a:lstStyle/>
          <a:p>
            <a:pPr lvl="0"/>
            <a:endParaRPr lang="en-US" noProof="0"/>
          </a:p>
        </p:txBody>
      </p:sp>
      <p:sp>
        <p:nvSpPr>
          <p:cNvPr id="5" name="Notes Placeholder 4"/>
          <p:cNvSpPr>
            <a:spLocks noGrp="1"/>
          </p:cNvSpPr>
          <p:nvPr>
            <p:ph type="body" sz="quarter" idx="3"/>
          </p:nvPr>
        </p:nvSpPr>
        <p:spPr>
          <a:xfrm>
            <a:off x="709930" y="4458018"/>
            <a:ext cx="5679440" cy="4223385"/>
          </a:xfrm>
          <a:prstGeom prst="rect">
            <a:avLst/>
          </a:prstGeom>
        </p:spPr>
        <p:txBody>
          <a:bodyPr vert="horz" lIns="94192" tIns="47096" rIns="94192" bIns="4709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4406"/>
            <a:ext cx="3076363" cy="469265"/>
          </a:xfrm>
          <a:prstGeom prst="rect">
            <a:avLst/>
          </a:prstGeom>
        </p:spPr>
        <p:txBody>
          <a:bodyPr vert="horz" lIns="94192" tIns="47096" rIns="94192" bIns="47096" rtlCol="0" anchor="b"/>
          <a:lstStyle>
            <a:lvl1pPr algn="l" defTabSz="2260616"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21294" y="8914406"/>
            <a:ext cx="3076363" cy="469265"/>
          </a:xfrm>
          <a:prstGeom prst="rect">
            <a:avLst/>
          </a:prstGeom>
        </p:spPr>
        <p:txBody>
          <a:bodyPr vert="horz" lIns="94192" tIns="47096" rIns="94192" bIns="47096" rtlCol="0" anchor="b"/>
          <a:lstStyle>
            <a:lvl1pPr algn="r" defTabSz="2260616" fontAlgn="auto">
              <a:spcBef>
                <a:spcPts val="0"/>
              </a:spcBef>
              <a:spcAft>
                <a:spcPts val="0"/>
              </a:spcAft>
              <a:defRPr sz="1200">
                <a:latin typeface="+mn-lt"/>
                <a:ea typeface="+mn-ea"/>
                <a:cs typeface="+mn-cs"/>
              </a:defRPr>
            </a:lvl1pPr>
          </a:lstStyle>
          <a:p>
            <a:pPr>
              <a:defRPr/>
            </a:pPr>
            <a:fld id="{572C3E04-EAED-7A4D-B838-0B5ADB0969A6}" type="slidenum">
              <a:rPr lang="en-US"/>
              <a:pPr>
                <a:defRPr/>
              </a:pPr>
              <a:t>‹#›</a:t>
            </a:fld>
            <a:endParaRPr lang="en-US"/>
          </a:p>
        </p:txBody>
      </p:sp>
    </p:spTree>
    <p:extLst>
      <p:ext uri="{BB962C8B-B14F-4D97-AF65-F5344CB8AC3E}">
        <p14:creationId xmlns:p14="http://schemas.microsoft.com/office/powerpoint/2010/main" val="117405326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107" charset="-128"/>
              <a:cs typeface="ＭＳ Ｐゴシック" pitchFamily="-107" charset="-128"/>
            </a:endParaRP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2259962" fontAlgn="base">
              <a:spcBef>
                <a:spcPct val="0"/>
              </a:spcBef>
              <a:spcAft>
                <a:spcPct val="0"/>
              </a:spcAft>
              <a:defRPr/>
            </a:pPr>
            <a:fld id="{49DB0A5A-AF5E-9543-8B7A-88F16E74363B}" type="slidenum">
              <a:rPr lang="en-US" smtClean="0">
                <a:ea typeface="ＭＳ Ｐゴシック" pitchFamily="-108" charset="-128"/>
                <a:cs typeface="ＭＳ Ｐゴシック" pitchFamily="-108" charset="-128"/>
              </a:rPr>
              <a:pPr defTabSz="2259962" fontAlgn="base">
                <a:spcBef>
                  <a:spcPct val="0"/>
                </a:spcBef>
                <a:spcAft>
                  <a:spcPct val="0"/>
                </a:spcAft>
                <a:defRPr/>
              </a:pPr>
              <a:t>1</a:t>
            </a:fld>
            <a:endParaRPr lang="en-US">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420826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D9B0DC0-DEB6-5245-9786-81835CA7B236}" type="datetime1">
              <a:rPr lang="en-US"/>
              <a:pPr>
                <a:defRPr/>
              </a:pPr>
              <a:t>5/1/2024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0CB6CD-A896-034E-886C-9AD7316255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E152F3-A628-174C-B1C5-D7957B5E1D38}" type="datetime1">
              <a:rPr lang="en-US"/>
              <a:pPr>
                <a:defRPr/>
              </a:pPr>
              <a:t>5/1/2024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FCF62F-1C22-F342-AEF6-5751E4D1B1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45D483-D49F-FF4D-A9BE-F07770943FEC}" type="datetime1">
              <a:rPr lang="en-US"/>
              <a:pPr>
                <a:defRPr/>
              </a:pPr>
              <a:t>5/1/2024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774BD7-0588-6F4B-AC48-26B402219A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2E7EE88-36B3-3346-BBA2-F431CBED7E14}" type="datetime1">
              <a:rPr lang="en-US"/>
              <a:pPr>
                <a:defRPr/>
              </a:pPr>
              <a:t>5/1/2024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E96FE8-16DA-394E-A83E-4578336391C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7DEA6E3-440A-4444-BB11-7B989A77FD77}" type="datetime1">
              <a:rPr lang="en-US"/>
              <a:pPr>
                <a:defRPr/>
              </a:pPr>
              <a:t>5/1/2024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5C8EF9-EBE1-BB4A-BC45-FEB94B053A1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F24EE3-BE6B-6F40-8449-0EE688B334C3}" type="datetime1">
              <a:rPr lang="en-US"/>
              <a:pPr>
                <a:defRPr/>
              </a:pPr>
              <a:t>5/1/2024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0A0E92-9676-0646-8393-C6A11532230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EB25384-CBCF-B646-AF0F-35BE8D53D802}" type="datetime1">
              <a:rPr lang="en-US"/>
              <a:pPr>
                <a:defRPr/>
              </a:pPr>
              <a:t>5/1/2024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A81054D-299A-2D4B-A58E-B6B2DCDDC98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FC97E24-7DE0-2049-B283-98D5EA78F8EA}" type="datetime1">
              <a:rPr lang="en-US"/>
              <a:pPr>
                <a:defRPr/>
              </a:pPr>
              <a:t>5/1/2024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C60871-0703-CC4C-A829-D75B00D0A2D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D595BF-B042-E74D-B532-F84F734A770B}" type="datetime1">
              <a:rPr lang="en-US"/>
              <a:pPr>
                <a:defRPr/>
              </a:pPr>
              <a:t>5/1/2024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E51F58-CED8-114E-989B-FAB78C4990E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AE1BB32-3A3A-1442-B647-28E14D9E02CB}" type="datetime1">
              <a:rPr lang="en-US"/>
              <a:pPr>
                <a:defRPr/>
              </a:pPr>
              <a:t>5/1/2024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6AC1B3-1A4E-1147-990C-E994497E56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r>
              <a:rPr lang="en-US" noProof="0"/>
              <a:t>Drag picture to placeholder or click icon to add</a:t>
            </a:r>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EE6D99-5BC1-9447-9734-C2AA085436E8}" type="datetime1">
              <a:rPr lang="en-US"/>
              <a:pPr>
                <a:defRPr/>
              </a:pPr>
              <a:t>5/1/2024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B73B32-3A11-C34E-B587-0381224FDA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912" tIns="219456" rIns="438912" bIns="219456" rtlCol="0" anchor="ctr"/>
          <a:lstStyle>
            <a:lvl1pPr algn="l" defTabSz="2194560" fontAlgn="auto">
              <a:spcBef>
                <a:spcPts val="0"/>
              </a:spcBef>
              <a:spcAft>
                <a:spcPts val="0"/>
              </a:spcAft>
              <a:defRPr sz="5800">
                <a:solidFill>
                  <a:schemeClr val="tx1">
                    <a:tint val="75000"/>
                  </a:schemeClr>
                </a:solidFill>
                <a:latin typeface="+mn-lt"/>
                <a:ea typeface="+mn-ea"/>
                <a:cs typeface="+mn-cs"/>
              </a:defRPr>
            </a:lvl1pPr>
          </a:lstStyle>
          <a:p>
            <a:pPr>
              <a:defRPr/>
            </a:pPr>
            <a:fld id="{7D63A7D0-97BF-1846-9583-B99EC1CA1C7E}" type="datetime1">
              <a:rPr lang="en-US"/>
              <a:pPr>
                <a:defRPr/>
              </a:pPr>
              <a:t>5/1/2024</a:t>
            </a:fld>
            <a:endParaRPr 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912" tIns="219456" rIns="438912" bIns="219456" rtlCol="0" anchor="ctr"/>
          <a:lstStyle>
            <a:lvl1pPr algn="ctr" defTabSz="2194560" fontAlgn="auto">
              <a:spcBef>
                <a:spcPts val="0"/>
              </a:spcBef>
              <a:spcAft>
                <a:spcPts val="0"/>
              </a:spcAft>
              <a:defRPr sz="58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912" tIns="219456" rIns="438912" bIns="219456" rtlCol="0" anchor="ctr"/>
          <a:lstStyle>
            <a:lvl1pPr algn="r" defTabSz="2194560" fontAlgn="auto">
              <a:spcBef>
                <a:spcPts val="0"/>
              </a:spcBef>
              <a:spcAft>
                <a:spcPts val="0"/>
              </a:spcAft>
              <a:defRPr sz="5800">
                <a:solidFill>
                  <a:schemeClr val="tx1">
                    <a:tint val="75000"/>
                  </a:schemeClr>
                </a:solidFill>
                <a:latin typeface="+mn-lt"/>
                <a:ea typeface="+mn-ea"/>
                <a:cs typeface="+mn-cs"/>
              </a:defRPr>
            </a:lvl1pPr>
          </a:lstStyle>
          <a:p>
            <a:pPr>
              <a:defRPr/>
            </a:pPr>
            <a:fld id="{B063F8FF-54E3-2749-9438-DED0CB1485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3925" rtl="0" eaLnBrk="1" fontAlgn="base" hangingPunct="1">
        <a:spcBef>
          <a:spcPct val="0"/>
        </a:spcBef>
        <a:spcAft>
          <a:spcPct val="0"/>
        </a:spcAft>
        <a:defRPr sz="21100" kern="1200">
          <a:solidFill>
            <a:schemeClr val="tx1"/>
          </a:solidFill>
          <a:latin typeface="+mj-lt"/>
          <a:ea typeface="ＭＳ Ｐゴシック" pitchFamily="-108" charset="-128"/>
          <a:cs typeface="ＭＳ Ｐゴシック" pitchFamily="-108" charset="-128"/>
        </a:defRPr>
      </a:lvl1pPr>
      <a:lvl2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2pPr>
      <a:lvl3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3pPr>
      <a:lvl4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4pPr>
      <a:lvl5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5pPr>
      <a:lvl6pPr marL="4572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6pPr>
      <a:lvl7pPr marL="9144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7pPr>
      <a:lvl8pPr marL="13716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8pPr>
      <a:lvl9pPr marL="18288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9pPr>
    </p:titleStyle>
    <p:bodyStyle>
      <a:lvl1pPr marL="1644650" indent="-1644650" algn="l" defTabSz="2193925" rtl="0" eaLnBrk="1" fontAlgn="base" hangingPunct="1">
        <a:spcBef>
          <a:spcPct val="20000"/>
        </a:spcBef>
        <a:spcAft>
          <a:spcPct val="0"/>
        </a:spcAft>
        <a:buFont typeface="Arial" pitchFamily="-107" charset="0"/>
        <a:buChar char="•"/>
        <a:defRPr sz="15400" kern="1200">
          <a:solidFill>
            <a:schemeClr val="tx1"/>
          </a:solidFill>
          <a:latin typeface="+mn-lt"/>
          <a:ea typeface="ＭＳ Ｐゴシック" pitchFamily="-108" charset="-128"/>
          <a:cs typeface="ＭＳ Ｐゴシック" pitchFamily="-108" charset="-128"/>
        </a:defRPr>
      </a:lvl1pPr>
      <a:lvl2pPr marL="3565525" indent="-1371600" algn="l" defTabSz="2193925" rtl="0" eaLnBrk="1" fontAlgn="base" hangingPunct="1">
        <a:spcBef>
          <a:spcPct val="20000"/>
        </a:spcBef>
        <a:spcAft>
          <a:spcPct val="0"/>
        </a:spcAft>
        <a:buFont typeface="Arial" pitchFamily="-107" charset="0"/>
        <a:buChar char="–"/>
        <a:defRPr sz="13400" kern="1200">
          <a:solidFill>
            <a:schemeClr val="tx1"/>
          </a:solidFill>
          <a:latin typeface="+mn-lt"/>
          <a:ea typeface="ＭＳ Ｐゴシック" pitchFamily="-108" charset="-128"/>
          <a:cs typeface="+mn-cs"/>
        </a:defRPr>
      </a:lvl2pPr>
      <a:lvl3pPr marL="5486400" indent="-1096963" algn="l" defTabSz="2193925" rtl="0" eaLnBrk="1" fontAlgn="base" hangingPunct="1">
        <a:spcBef>
          <a:spcPct val="20000"/>
        </a:spcBef>
        <a:spcAft>
          <a:spcPct val="0"/>
        </a:spcAft>
        <a:buFont typeface="Arial" pitchFamily="-107" charset="0"/>
        <a:buChar char="•"/>
        <a:defRPr sz="11500" kern="1200">
          <a:solidFill>
            <a:schemeClr val="tx1"/>
          </a:solidFill>
          <a:latin typeface="+mn-lt"/>
          <a:ea typeface="ＭＳ Ｐゴシック" pitchFamily="-108" charset="-128"/>
          <a:cs typeface="+mn-cs"/>
        </a:defRPr>
      </a:lvl3pPr>
      <a:lvl4pPr marL="7680325" indent="-1096963" algn="l" defTabSz="2193925" rtl="0" eaLnBrk="1" fontAlgn="base" hangingPunct="1">
        <a:spcBef>
          <a:spcPct val="20000"/>
        </a:spcBef>
        <a:spcAft>
          <a:spcPct val="0"/>
        </a:spcAft>
        <a:buFont typeface="Arial" pitchFamily="-107" charset="0"/>
        <a:buChar char="–"/>
        <a:defRPr sz="9600" kern="1200">
          <a:solidFill>
            <a:schemeClr val="tx1"/>
          </a:solidFill>
          <a:latin typeface="+mn-lt"/>
          <a:ea typeface="ＭＳ Ｐゴシック" pitchFamily="-108" charset="-128"/>
          <a:cs typeface="+mn-cs"/>
        </a:defRPr>
      </a:lvl4pPr>
      <a:lvl5pPr marL="9874250" indent="-1096963" algn="l" defTabSz="2193925" rtl="0" eaLnBrk="1" fontAlgn="base" hangingPunct="1">
        <a:spcBef>
          <a:spcPct val="20000"/>
        </a:spcBef>
        <a:spcAft>
          <a:spcPct val="0"/>
        </a:spcAft>
        <a:buFont typeface="Arial" pitchFamily="-107" charset="0"/>
        <a:buChar char="»"/>
        <a:defRPr sz="9600" kern="1200">
          <a:solidFill>
            <a:schemeClr val="tx1"/>
          </a:solidFill>
          <a:latin typeface="+mn-lt"/>
          <a:ea typeface="ＭＳ Ｐゴシック" pitchFamily="-108" charset="-128"/>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5585/mmwr.mm6608a2" TargetMode="External"/><Relationship Id="rId3" Type="http://schemas.openxmlformats.org/officeDocument/2006/relationships/notesSlide" Target="../notesSlides/notesSlide1.xml"/><Relationship Id="rId7" Type="http://schemas.openxmlformats.org/officeDocument/2006/relationships/hyperlink" Target="https://www.rand.org/pubs/research_reports/RR4222.html" TargetMode="External"/><Relationship Id="rId12"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hyperlink" Target="https://www.army.mil/article/264859/military_recognizes_importance_of_sleep_investigates_use_of_alternative_treatment_device_for_sleep_apnea" TargetMode="External"/><Relationship Id="rId11" Type="http://schemas.openxmlformats.org/officeDocument/2006/relationships/image" Target="../media/image3.png"/><Relationship Id="rId5" Type="http://schemas.openxmlformats.org/officeDocument/2006/relationships/hyperlink" Target="https://doi.org/10.1038/s41386-019-0431-7" TargetMode="External"/><Relationship Id="rId10" Type="http://schemas.openxmlformats.org/officeDocument/2006/relationships/image" Target="../media/image2.emf"/><Relationship Id="rId4" Type="http://schemas.openxmlformats.org/officeDocument/2006/relationships/image" Target="../media/image1.png"/><Relationship Id="rId9" Type="http://schemas.openxmlformats.org/officeDocument/2006/relationships/hyperlink" Target="https://health.gov/healthypeople/objectives-and-data/browse-objectives/slee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1222957" y="3033682"/>
            <a:ext cx="26898600" cy="3416106"/>
          </a:xfrm>
          <a:prstGeom prst="rect">
            <a:avLst/>
          </a:prstGeom>
          <a:noFill/>
          <a:ln w="9525">
            <a:noFill/>
            <a:miter lim="800000"/>
            <a:headEnd/>
            <a:tailEnd/>
          </a:ln>
        </p:spPr>
        <p:txBody>
          <a:bodyPr wrap="square" lIns="91243" tIns="45614" rIns="91243" bIns="45614">
            <a:prstTxWarp prst="textNoShape">
              <a:avLst/>
            </a:prstTxWarp>
            <a:spAutoFit/>
          </a:bodyPr>
          <a:lstStyle/>
          <a:p>
            <a:pPr>
              <a:spcBef>
                <a:spcPts val="0"/>
              </a:spcBef>
            </a:pPr>
            <a:r>
              <a:rPr lang="en-US" sz="5400" spc="300" dirty="0">
                <a:solidFill>
                  <a:srgbClr val="FFFFFF"/>
                </a:solidFill>
                <a:latin typeface="Georgia"/>
                <a:cs typeface="Georgia"/>
              </a:rPr>
              <a:t>Alexander Dorin</a:t>
            </a:r>
          </a:p>
          <a:p>
            <a:pPr>
              <a:spcBef>
                <a:spcPts val="0"/>
              </a:spcBef>
            </a:pPr>
            <a:br>
              <a:rPr lang="en-US" sz="5400" spc="300" dirty="0">
                <a:solidFill>
                  <a:srgbClr val="FFFFFF"/>
                </a:solidFill>
                <a:latin typeface="Georgia"/>
                <a:cs typeface="Georgia"/>
              </a:rPr>
            </a:br>
            <a:r>
              <a:rPr lang="en-US" sz="5400" spc="300" dirty="0">
                <a:solidFill>
                  <a:srgbClr val="FFFFFF"/>
                </a:solidFill>
                <a:latin typeface="Georgia"/>
                <a:cs typeface="Georgia"/>
              </a:rPr>
              <a:t>Department of Public Health</a:t>
            </a:r>
          </a:p>
          <a:p>
            <a:pPr>
              <a:spcBef>
                <a:spcPts val="0"/>
              </a:spcBef>
            </a:pPr>
            <a:r>
              <a:rPr lang="en-US" sz="5400" spc="300" dirty="0">
                <a:solidFill>
                  <a:srgbClr val="FFFFFF"/>
                </a:solidFill>
                <a:latin typeface="Georgia"/>
                <a:cs typeface="Georgia"/>
              </a:rPr>
              <a:t>University of West Florida</a:t>
            </a:r>
          </a:p>
        </p:txBody>
      </p:sp>
      <p:sp>
        <p:nvSpPr>
          <p:cNvPr id="16388" name="TextBox 91"/>
          <p:cNvSpPr txBox="1">
            <a:spLocks noChangeArrowheads="1"/>
          </p:cNvSpPr>
          <p:nvPr/>
        </p:nvSpPr>
        <p:spPr bwMode="auto">
          <a:xfrm>
            <a:off x="4453965" y="926281"/>
            <a:ext cx="34315715" cy="2308324"/>
          </a:xfrm>
          <a:prstGeom prst="rect">
            <a:avLst/>
          </a:prstGeom>
          <a:noFill/>
          <a:ln w="9525">
            <a:noFill/>
            <a:miter lim="800000"/>
            <a:headEnd/>
            <a:tailEnd/>
          </a:ln>
        </p:spPr>
        <p:txBody>
          <a:bodyPr wrap="square">
            <a:prstTxWarp prst="textNoShape">
              <a:avLst/>
            </a:prstTxWarp>
            <a:spAutoFit/>
          </a:bodyPr>
          <a:lstStyle/>
          <a:p>
            <a:pPr lvl="0" algn="ctr"/>
            <a:r>
              <a:rPr lang="en-US" sz="7200" b="1" spc="-5" dirty="0">
                <a:effectLst/>
                <a:latin typeface="Times New Roman" panose="02020603050405020304" pitchFamily="18" charset="0"/>
                <a:ea typeface="Calibri" panose="020F0502020204030204" pitchFamily="34" charset="0"/>
              </a:rPr>
              <a:t>Comparing the proportion of those who have ever served on active-duty who get sufficient sleep to the general U.S. population</a:t>
            </a:r>
            <a:endParaRPr lang="en-US" sz="7200" b="1" dirty="0"/>
          </a:p>
        </p:txBody>
      </p:sp>
      <p:sp>
        <p:nvSpPr>
          <p:cNvPr id="11" name="TextBox 10"/>
          <p:cNvSpPr txBox="1"/>
          <p:nvPr/>
        </p:nvSpPr>
        <p:spPr>
          <a:xfrm>
            <a:off x="12010623" y="7837226"/>
            <a:ext cx="9601200" cy="13326725"/>
          </a:xfrm>
          <a:prstGeom prst="rect">
            <a:avLst/>
          </a:prstGeom>
          <a:noFill/>
        </p:spPr>
        <p:txBody>
          <a:bodyPr wrap="square" rtlCol="0">
            <a:spAutoFit/>
          </a:bodyPr>
          <a:lstStyle/>
          <a:p>
            <a:pPr>
              <a:spcAft>
                <a:spcPts val="2400"/>
              </a:spcAft>
            </a:pPr>
            <a:r>
              <a:rPr lang="en-US" sz="4800" cap="small" dirty="0">
                <a:solidFill>
                  <a:srgbClr val="004C83"/>
                </a:solidFill>
                <a:latin typeface="Arial Black"/>
                <a:cs typeface="Arial Black"/>
              </a:rPr>
              <a:t>methodology</a:t>
            </a:r>
          </a:p>
          <a:p>
            <a:pPr marL="0" marR="0" algn="just">
              <a:spcBef>
                <a:spcPts val="0"/>
              </a:spcBef>
              <a:spcAft>
                <a:spcPts val="0"/>
              </a:spcAft>
            </a:pPr>
            <a:r>
              <a:rPr lang="en-US" sz="2400" dirty="0"/>
              <a:t>     This study </a:t>
            </a:r>
            <a:r>
              <a:rPr lang="en-US" sz="2400" kern="0" dirty="0">
                <a:effectLst/>
                <a:latin typeface="+mn-lt"/>
                <a:ea typeface="Aptos" panose="020B0004020202020204" pitchFamily="34" charset="0"/>
              </a:rPr>
              <a:t>utilized a sample of 26,359 adults 18 years or older from the 2022 National Health Interview Survey. </a:t>
            </a:r>
            <a:r>
              <a:rPr lang="en-US" sz="2400" dirty="0"/>
              <a:t>The independent variable was those who have ever served on active-duty. The dependent variable was the number of hours of sleep that the participant received in a 24-hour period. </a:t>
            </a:r>
          </a:p>
          <a:p>
            <a:pPr marL="0" marR="0" algn="just">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     The study utilized a cross-sectional data source (NHIS), the dependent variable </a:t>
            </a:r>
            <a:r>
              <a:rPr lang="en-US" sz="2400" dirty="0">
                <a:latin typeface="+mn-lt"/>
                <a:ea typeface="Calibri" panose="020F0502020204030204" pitchFamily="34" charset="0"/>
                <a:cs typeface="Times New Roman" panose="02020603050405020304" pitchFamily="18" charset="0"/>
              </a:rPr>
              <a:t>was </a:t>
            </a:r>
            <a:r>
              <a:rPr lang="en-US" sz="2400" dirty="0">
                <a:effectLst/>
                <a:latin typeface="+mn-lt"/>
                <a:ea typeface="Calibri" panose="020F0502020204030204" pitchFamily="34" charset="0"/>
                <a:cs typeface="Times New Roman" panose="02020603050405020304" pitchFamily="18" charset="0"/>
              </a:rPr>
              <a:t>categorical, and the independent variable was dichotomous. The Chi-square Test of Independence was used to test for association and determine if the two different populations are statistically different from each other with regard to the dependent variable. </a:t>
            </a:r>
            <a:r>
              <a:rPr lang="en-US" sz="2400" dirty="0">
                <a:effectLst/>
                <a:latin typeface="+mn-lt"/>
                <a:ea typeface="Times New Roman" panose="02020603050405020304" pitchFamily="18" charset="0"/>
                <a:cs typeface="Times New Roman" panose="02020603050405020304" pitchFamily="18" charset="0"/>
              </a:rPr>
              <a:t>The minimum significance level was set at p &lt; 0.05, two-tailed. The analyses were conducted using IBM SPSS Statistics Data Editor software.</a:t>
            </a:r>
            <a:endParaRPr lang="en-US" sz="2400" b="1" dirty="0"/>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p:txBody>
      </p:sp>
      <p:sp>
        <p:nvSpPr>
          <p:cNvPr id="13" name="TextBox 12"/>
          <p:cNvSpPr txBox="1"/>
          <p:nvPr/>
        </p:nvSpPr>
        <p:spPr>
          <a:xfrm>
            <a:off x="1175734" y="7837226"/>
            <a:ext cx="9601200" cy="17020044"/>
          </a:xfrm>
          <a:prstGeom prst="rect">
            <a:avLst/>
          </a:prstGeom>
          <a:noFill/>
        </p:spPr>
        <p:txBody>
          <a:bodyPr wrap="square" rtlCol="0">
            <a:spAutoFit/>
          </a:bodyPr>
          <a:lstStyle/>
          <a:p>
            <a:pPr>
              <a:spcAft>
                <a:spcPts val="2400"/>
              </a:spcAft>
            </a:pPr>
            <a:r>
              <a:rPr lang="en-US" sz="4800" cap="small" dirty="0">
                <a:solidFill>
                  <a:srgbClr val="004C83"/>
                </a:solidFill>
                <a:latin typeface="Arial Black"/>
                <a:cs typeface="Arial Black"/>
              </a:rPr>
              <a:t>Abstract</a:t>
            </a:r>
          </a:p>
          <a:p>
            <a:pPr eaLnBrk="1" hangingPunct="1">
              <a:spcAft>
                <a:spcPts val="0"/>
              </a:spcAft>
              <a:defRPr/>
            </a:pPr>
            <a:r>
              <a:rPr lang="en-US" sz="2400" b="1" dirty="0"/>
              <a:t>     Purpose:  </a:t>
            </a:r>
            <a:r>
              <a:rPr lang="en-US" sz="2400" dirty="0"/>
              <a:t>To</a:t>
            </a:r>
            <a:r>
              <a:rPr lang="en-US" sz="2400" b="1" dirty="0"/>
              <a:t> </a:t>
            </a:r>
            <a:r>
              <a:rPr lang="en-US" sz="2400" kern="0" dirty="0">
                <a:effectLst/>
                <a:latin typeface="+mn-lt"/>
                <a:ea typeface="Aptos" panose="020B0004020202020204" pitchFamily="34" charset="0"/>
              </a:rPr>
              <a:t>compare the proportion of sufficient sleep (as defined as </a:t>
            </a:r>
            <a:r>
              <a:rPr lang="en-US" sz="2400" kern="0" dirty="0">
                <a:solidFill>
                  <a:srgbClr val="000000"/>
                </a:solidFill>
                <a:effectLst/>
                <a:latin typeface="+mn-lt"/>
                <a:ea typeface="Aptos" panose="020B0004020202020204" pitchFamily="34" charset="0"/>
              </a:rPr>
              <a:t>≥</a:t>
            </a:r>
            <a:r>
              <a:rPr lang="en-US" sz="2400" dirty="0">
                <a:solidFill>
                  <a:srgbClr val="000000"/>
                </a:solidFill>
                <a:effectLst/>
                <a:latin typeface="+mn-lt"/>
                <a:ea typeface="Aptos" panose="020B0004020202020204" pitchFamily="34" charset="0"/>
              </a:rPr>
              <a:t> </a:t>
            </a:r>
            <a:r>
              <a:rPr lang="en-US" sz="2400" kern="0" dirty="0">
                <a:effectLst/>
                <a:latin typeface="+mn-lt"/>
                <a:ea typeface="Aptos" panose="020B0004020202020204" pitchFamily="34" charset="0"/>
              </a:rPr>
              <a:t>7 hours of sleep received per 24-hour period) in those who have ever served on active-duty military. </a:t>
            </a:r>
            <a:r>
              <a:rPr lang="en-US" sz="2400" b="1" dirty="0"/>
              <a:t>Methods: </a:t>
            </a:r>
            <a:r>
              <a:rPr lang="en-US" sz="2400" dirty="0"/>
              <a:t>This study </a:t>
            </a:r>
            <a:r>
              <a:rPr lang="en-US" sz="2400" kern="0" dirty="0">
                <a:effectLst/>
                <a:latin typeface="+mn-lt"/>
                <a:ea typeface="Aptos" panose="020B0004020202020204" pitchFamily="34" charset="0"/>
              </a:rPr>
              <a:t>utilized data from the 2022 National Health Interview Survey. Analyses were conducted using IBM SPSS Statistics Data Editor software. </a:t>
            </a:r>
            <a:r>
              <a:rPr lang="en-US" sz="2400" b="1" dirty="0"/>
              <a:t>Results: </a:t>
            </a:r>
            <a:r>
              <a:rPr lang="en-US" sz="2400" dirty="0"/>
              <a:t>No statistically significant difference was found between the proportion of sufficient sleep in those who have ever served on active-duty and the general U.S. population. </a:t>
            </a:r>
            <a:r>
              <a:rPr lang="en-US" sz="2400" b="1" dirty="0"/>
              <a:t>Conclusion:  </a:t>
            </a:r>
            <a:r>
              <a:rPr lang="en-US" sz="2400" dirty="0"/>
              <a:t>Active-duty military personnel face many unique challenges that decrease their ability to achieve sufficient sleep; however, future research is needed to compare the proportion of sufficient sleep in those currently active-duty and those who have separated from service to  better understand the difference between the two populations.</a:t>
            </a:r>
          </a:p>
          <a:p>
            <a:pPr eaLnBrk="1" hangingPunct="1">
              <a:spcAft>
                <a:spcPts val="0"/>
              </a:spcAft>
              <a:defRPr/>
            </a:pPr>
            <a:endParaRPr lang="en-US" sz="2400" dirty="0"/>
          </a:p>
          <a:p>
            <a:r>
              <a:rPr lang="en-US" sz="4800" cap="small" dirty="0">
                <a:solidFill>
                  <a:srgbClr val="004C83"/>
                </a:solidFill>
                <a:latin typeface="Arial Black"/>
                <a:cs typeface="Arial Black"/>
              </a:rPr>
              <a:t>introduction</a:t>
            </a:r>
          </a:p>
          <a:p>
            <a:endParaRPr lang="en-US" sz="2400" dirty="0"/>
          </a:p>
          <a:p>
            <a:pPr marL="0" marR="0" algn="just">
              <a:spcBef>
                <a:spcPts val="0"/>
              </a:spcBef>
              <a:spcAft>
                <a:spcPts val="0"/>
              </a:spcAft>
            </a:pPr>
            <a:r>
              <a:rPr lang="en-US" sz="2400" dirty="0">
                <a:effectLst/>
                <a:latin typeface="+mn-lt"/>
                <a:ea typeface="Times New Roman" panose="02020603050405020304" pitchFamily="18" charset="0"/>
                <a:cs typeface="Times New Roman" panose="02020603050405020304" pitchFamily="18" charset="0"/>
              </a:rPr>
              <a:t>     Active-duty U.S. military personnel represent a unique population and are exposed to unique situations. Sleep deprivation, sleep efficiency, performance maintenance, circadian rhythm disturbances, and mission-related maladaptive sleep practices are but a few sleep-related subjects that have been studied in the military population </a:t>
            </a:r>
            <a:r>
              <a:rPr lang="en-US" sz="2400" dirty="0">
                <a:effectLst/>
                <a:latin typeface="+mn-lt"/>
                <a:ea typeface="Calibri" panose="020F0502020204030204" pitchFamily="34" charset="0"/>
                <a:cs typeface="Times New Roman" panose="02020603050405020304" pitchFamily="18" charset="0"/>
              </a:rPr>
              <a:t>(Office of Under Secretary of Defense, 2021). Of specific interest to this research study, the Department of Defense Health-Related Behavior Survey, conducted between 2005</a:t>
            </a:r>
            <a:r>
              <a:rPr lang="en-US" sz="2400" dirty="0">
                <a:effectLst/>
                <a:latin typeface="+mn-lt"/>
                <a:ea typeface="Calibri" panose="020F0502020204030204" pitchFamily="34" charset="0"/>
                <a:cs typeface="Segoe UI" panose="020B0502040204020203" pitchFamily="34" charset="0"/>
              </a:rPr>
              <a:t>–</a:t>
            </a:r>
            <a:r>
              <a:rPr lang="en-US" sz="2400" dirty="0">
                <a:effectLst/>
                <a:latin typeface="+mn-lt"/>
                <a:ea typeface="Calibri" panose="020F0502020204030204" pitchFamily="34" charset="0"/>
                <a:cs typeface="Times New Roman" panose="02020603050405020304" pitchFamily="18" charset="0"/>
              </a:rPr>
              <a:t>2018, revealed that approximately 64% of active-duty personnel sleep less than seven hours per twenty-four-hour period (Meadows et al., 2021). This study also revealed</a:t>
            </a:r>
            <a:r>
              <a:rPr lang="en-US" sz="2400" dirty="0">
                <a:effectLst/>
                <a:latin typeface="+mn-lt"/>
                <a:ea typeface="Times New Roman" panose="02020603050405020304" pitchFamily="18" charset="0"/>
                <a:cs typeface="Times New Roman" panose="02020603050405020304" pitchFamily="18" charset="0"/>
              </a:rPr>
              <a:t> that 56% of active-duty service personnel achieved less sleep than needed to perform their specific job-related duties well.</a:t>
            </a:r>
            <a:r>
              <a:rPr lang="en-US" sz="2400" dirty="0">
                <a:effectLst/>
                <a:latin typeface="+mn-lt"/>
                <a:ea typeface="Calibri" panose="020F0502020204030204" pitchFamily="34" charset="0"/>
                <a:cs typeface="Times New Roman" panose="02020603050405020304" pitchFamily="18" charset="0"/>
              </a:rPr>
              <a:t> This is in comparison to the most recent data from U.S. Department of Health and Huma Services (2020) that revealed 69.9% of U.S. adults aged 18 years and older receive sufficient sleep which is defined as at least seven hours per twenty-four-hour period.</a:t>
            </a:r>
          </a:p>
          <a:p>
            <a:pPr marL="0" marR="0" algn="just">
              <a:spcBef>
                <a:spcPts val="0"/>
              </a:spcBef>
              <a:spcAft>
                <a:spcPts val="0"/>
              </a:spcAft>
            </a:pPr>
            <a:r>
              <a:rPr lang="en-US" sz="2400" dirty="0">
                <a:latin typeface="+mn-lt"/>
                <a:ea typeface="Calibri" panose="020F0502020204030204" pitchFamily="34" charset="0"/>
                <a:cs typeface="Times New Roman" panose="02020603050405020304" pitchFamily="18" charset="0"/>
              </a:rPr>
              <a:t>     </a:t>
            </a:r>
            <a:r>
              <a:rPr lang="en-US" sz="2400" dirty="0">
                <a:effectLst/>
                <a:latin typeface="+mn-lt"/>
                <a:ea typeface="Calibri" panose="020F0502020204030204" pitchFamily="34" charset="0"/>
                <a:cs typeface="Times New Roman" panose="02020603050405020304" pitchFamily="18" charset="0"/>
              </a:rPr>
              <a:t>Compared to firefighters (46%), law enforcement officers (40%), and healthcare professionals (40%), active-duty military personnel (55-76%) have a much larger proportion of those who suffer from partial sleep deprivation, defined as approximately seven hours or less of sleep per night (Shockey &amp; Wheaton, 2017).</a:t>
            </a:r>
          </a:p>
          <a:p>
            <a:pPr marL="0" marR="0" algn="just">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     </a:t>
            </a:r>
            <a:r>
              <a:rPr lang="en-US" sz="2400" dirty="0">
                <a:effectLst/>
                <a:latin typeface="+mn-lt"/>
                <a:ea typeface="Times New Roman" panose="02020603050405020304" pitchFamily="18" charset="0"/>
              </a:rPr>
              <a:t>The U.S. Army </a:t>
            </a:r>
            <a:r>
              <a:rPr lang="en-US" sz="2400" i="1" dirty="0">
                <a:effectLst/>
                <a:latin typeface="+mn-lt"/>
                <a:ea typeface="Times New Roman" panose="02020603050405020304" pitchFamily="18" charset="0"/>
              </a:rPr>
              <a:t>Health of the Force Report </a:t>
            </a:r>
            <a:r>
              <a:rPr lang="en-US" sz="2400" dirty="0">
                <a:effectLst/>
                <a:latin typeface="+mn-lt"/>
                <a:ea typeface="Times New Roman" panose="02020603050405020304" pitchFamily="18" charset="0"/>
              </a:rPr>
              <a:t>in 2020 found that productivity decreased by 10-15% in Soldiers who slept less than six hours per night (</a:t>
            </a:r>
            <a:r>
              <a:rPr lang="en-US" sz="2400" dirty="0" err="1">
                <a:effectLst/>
                <a:latin typeface="+mn-lt"/>
                <a:ea typeface="Times New Roman" panose="02020603050405020304" pitchFamily="18" charset="0"/>
              </a:rPr>
              <a:t>Hauschild</a:t>
            </a:r>
            <a:r>
              <a:rPr lang="en-US" sz="2400" dirty="0">
                <a:effectLst/>
                <a:latin typeface="+mn-lt"/>
                <a:ea typeface="Times New Roman" panose="02020603050405020304" pitchFamily="18" charset="0"/>
              </a:rPr>
              <a:t>, 2023).</a:t>
            </a:r>
            <a:endParaRPr lang="en-US" sz="2400" dirty="0">
              <a:effectLst/>
              <a:latin typeface="+mn-lt"/>
              <a:ea typeface="Calibri" panose="020F0502020204030204" pitchFamily="34" charset="0"/>
              <a:cs typeface="Times New Roman" panose="02020603050405020304" pitchFamily="18" charset="0"/>
            </a:endParaRPr>
          </a:p>
          <a:p>
            <a:pPr eaLnBrk="1" hangingPunct="1">
              <a:spcAft>
                <a:spcPts val="0"/>
              </a:spcAft>
              <a:defRPr/>
            </a:pPr>
            <a:endParaRPr lang="en-US" sz="2400" dirty="0"/>
          </a:p>
        </p:txBody>
      </p:sp>
      <p:sp>
        <p:nvSpPr>
          <p:cNvPr id="14" name="TextBox 13"/>
          <p:cNvSpPr txBox="1"/>
          <p:nvPr/>
        </p:nvSpPr>
        <p:spPr>
          <a:xfrm>
            <a:off x="1222957" y="24857270"/>
            <a:ext cx="9601200" cy="3354765"/>
          </a:xfrm>
          <a:prstGeom prst="rect">
            <a:avLst/>
          </a:prstGeom>
          <a:noFill/>
        </p:spPr>
        <p:txBody>
          <a:bodyPr wrap="square" rtlCol="0">
            <a:spAutoFit/>
          </a:bodyPr>
          <a:lstStyle/>
          <a:p>
            <a:pPr>
              <a:spcAft>
                <a:spcPts val="2400"/>
              </a:spcAft>
            </a:pPr>
            <a:r>
              <a:rPr lang="en-US" sz="4800" cap="small" dirty="0">
                <a:solidFill>
                  <a:srgbClr val="004C83"/>
                </a:solidFill>
                <a:latin typeface="Arial Black"/>
                <a:cs typeface="Arial Black"/>
              </a:rPr>
              <a:t>aim</a:t>
            </a:r>
          </a:p>
          <a:p>
            <a:pPr eaLnBrk="1" hangingPunct="1">
              <a:spcAft>
                <a:spcPts val="0"/>
              </a:spcAft>
              <a:defRPr/>
            </a:pPr>
            <a:r>
              <a:rPr lang="en-US" sz="2400" dirty="0"/>
              <a:t>     The purpose of this study was to</a:t>
            </a:r>
            <a:r>
              <a:rPr lang="en-US" sz="2400" b="1" dirty="0"/>
              <a:t> </a:t>
            </a:r>
            <a:r>
              <a:rPr lang="en-US" sz="2400" kern="0" dirty="0">
                <a:effectLst/>
                <a:latin typeface="+mn-lt"/>
                <a:ea typeface="Aptos" panose="020B0004020202020204" pitchFamily="34" charset="0"/>
              </a:rPr>
              <a:t>compare the proportion of sufficient sleep (as defined as </a:t>
            </a:r>
            <a:r>
              <a:rPr lang="en-US" sz="2400" kern="0" dirty="0">
                <a:solidFill>
                  <a:srgbClr val="000000"/>
                </a:solidFill>
                <a:effectLst/>
                <a:latin typeface="+mn-lt"/>
                <a:ea typeface="Aptos" panose="020B0004020202020204" pitchFamily="34" charset="0"/>
              </a:rPr>
              <a:t>≥</a:t>
            </a:r>
            <a:r>
              <a:rPr lang="en-US" sz="2400" dirty="0">
                <a:solidFill>
                  <a:srgbClr val="000000"/>
                </a:solidFill>
                <a:effectLst/>
                <a:latin typeface="+mn-lt"/>
                <a:ea typeface="Aptos" panose="020B0004020202020204" pitchFamily="34" charset="0"/>
              </a:rPr>
              <a:t> </a:t>
            </a:r>
            <a:r>
              <a:rPr lang="en-US" sz="2400" kern="0" dirty="0">
                <a:effectLst/>
                <a:latin typeface="+mn-lt"/>
                <a:ea typeface="Aptos" panose="020B0004020202020204" pitchFamily="34" charset="0"/>
              </a:rPr>
              <a:t>7 hours of sleep received per 24-hour period) in those who have ever served on active-duty military to the general U.S. </a:t>
            </a:r>
            <a:r>
              <a:rPr lang="en-US" sz="2400" kern="0" dirty="0" err="1">
                <a:effectLst/>
                <a:latin typeface="+mn-lt"/>
                <a:ea typeface="Aptos" panose="020B0004020202020204" pitchFamily="34" charset="0"/>
              </a:rPr>
              <a:t>populaion</a:t>
            </a:r>
            <a:r>
              <a:rPr lang="en-US" sz="2400" kern="0" dirty="0">
                <a:effectLst/>
                <a:latin typeface="+mn-lt"/>
                <a:ea typeface="Aptos" panose="020B0004020202020204" pitchFamily="34" charset="0"/>
              </a:rPr>
              <a:t>. </a:t>
            </a:r>
            <a:endParaRPr lang="en-US" sz="2400" dirty="0"/>
          </a:p>
          <a:p>
            <a:endParaRPr lang="en-US" sz="2400" dirty="0"/>
          </a:p>
          <a:p>
            <a:endParaRPr lang="en-US" sz="2400" dirty="0">
              <a:latin typeface="Arial"/>
              <a:cs typeface="Arial"/>
            </a:endParaRPr>
          </a:p>
        </p:txBody>
      </p:sp>
      <p:sp>
        <p:nvSpPr>
          <p:cNvPr id="15" name="TextBox 14"/>
          <p:cNvSpPr txBox="1"/>
          <p:nvPr/>
        </p:nvSpPr>
        <p:spPr>
          <a:xfrm>
            <a:off x="22845512" y="7837226"/>
            <a:ext cx="9601200" cy="23723417"/>
          </a:xfrm>
          <a:prstGeom prst="rect">
            <a:avLst/>
          </a:prstGeom>
          <a:noFill/>
        </p:spPr>
        <p:txBody>
          <a:bodyPr wrap="square" rtlCol="0">
            <a:spAutoFit/>
          </a:bodyPr>
          <a:lstStyle/>
          <a:p>
            <a:pPr>
              <a:spcAft>
                <a:spcPts val="2400"/>
              </a:spcAft>
            </a:pPr>
            <a:r>
              <a:rPr lang="en-US" sz="4800" cap="small" dirty="0">
                <a:solidFill>
                  <a:srgbClr val="004C83"/>
                </a:solidFill>
                <a:latin typeface="Arial Black"/>
                <a:cs typeface="Arial Black"/>
              </a:rPr>
              <a:t>results</a:t>
            </a:r>
          </a:p>
          <a:p>
            <a:pPr marL="0" marR="0" indent="457200">
              <a:spcBef>
                <a:spcPts val="0"/>
              </a:spcBef>
              <a:spcAft>
                <a:spcPts val="0"/>
              </a:spcAft>
            </a:pPr>
            <a:r>
              <a:rPr lang="en-US" sz="2400" kern="0" dirty="0">
                <a:effectLst/>
                <a:latin typeface="+mn-lt"/>
                <a:ea typeface="Aptos" panose="020B0004020202020204" pitchFamily="34" charset="0"/>
                <a:cs typeface="Times New Roman" panose="02020603050405020304" pitchFamily="18" charset="0"/>
              </a:rPr>
              <a:t> In the ever served active-duty military population (n = 2,355), the mean hours of sleep received per 24-hour period was 7.14 (M = 7.14, SD = 1.59). In the general U.S. population (n = 24,004), the mean hours of sleep received per 24-hour period was 7.13 (M = 7.13, SD = 1.382). </a:t>
            </a:r>
          </a:p>
          <a:p>
            <a:pPr marL="0" marR="0" indent="457200">
              <a:spcBef>
                <a:spcPts val="0"/>
              </a:spcBef>
              <a:spcAft>
                <a:spcPts val="0"/>
              </a:spcAft>
            </a:pPr>
            <a:r>
              <a:rPr lang="en-US" sz="2400" kern="0" dirty="0">
                <a:effectLst/>
                <a:latin typeface="+mn-lt"/>
                <a:ea typeface="Aptos" panose="020B0004020202020204" pitchFamily="34" charset="0"/>
                <a:cs typeface="Times New Roman" panose="02020603050405020304" pitchFamily="18" charset="0"/>
              </a:rPr>
              <a:t>A Chi-Square Test of Independence was performed to analyze the two target populations’ sleep data under the codes of 0 (&lt; 7 hours of sleep received per 24-hour period) and 1 (</a:t>
            </a:r>
            <a:r>
              <a:rPr lang="en-US" sz="2400" kern="0" dirty="0">
                <a:solidFill>
                  <a:srgbClr val="000000"/>
                </a:solidFill>
                <a:effectLst/>
                <a:latin typeface="+mn-lt"/>
                <a:ea typeface="Aptos" panose="020B0004020202020204" pitchFamily="34" charset="0"/>
                <a:cs typeface="Times New Roman" panose="02020603050405020304" pitchFamily="18" charset="0"/>
              </a:rPr>
              <a:t>≥ </a:t>
            </a:r>
            <a:r>
              <a:rPr lang="en-US" sz="2400" kern="0" dirty="0">
                <a:effectLst/>
                <a:latin typeface="+mn-lt"/>
                <a:ea typeface="Aptos" panose="020B0004020202020204" pitchFamily="34" charset="0"/>
                <a:cs typeface="Times New Roman" panose="02020603050405020304" pitchFamily="18" charset="0"/>
              </a:rPr>
              <a:t>7 hours of sleep received per 24-hour period). </a:t>
            </a:r>
            <a:r>
              <a:rPr lang="en-US" sz="2400" dirty="0"/>
              <a:t>No statistically significant difference was found between the proportion of sufficient sleep </a:t>
            </a:r>
            <a:r>
              <a:rPr lang="en-US" sz="2400" kern="0" dirty="0">
                <a:effectLst/>
                <a:latin typeface="+mn-lt"/>
                <a:ea typeface="Aptos" panose="020B0004020202020204" pitchFamily="34" charset="0"/>
              </a:rPr>
              <a:t>(</a:t>
            </a:r>
            <a:r>
              <a:rPr lang="en-US" sz="2400" kern="0" dirty="0">
                <a:solidFill>
                  <a:srgbClr val="000000"/>
                </a:solidFill>
                <a:effectLst/>
                <a:latin typeface="+mn-lt"/>
                <a:ea typeface="Aptos" panose="020B0004020202020204" pitchFamily="34" charset="0"/>
              </a:rPr>
              <a:t>≥</a:t>
            </a:r>
            <a:r>
              <a:rPr lang="en-US" sz="2400" dirty="0">
                <a:solidFill>
                  <a:srgbClr val="202124"/>
                </a:solidFill>
                <a:effectLst/>
                <a:latin typeface="+mn-lt"/>
                <a:ea typeface="Aptos" panose="020B0004020202020204" pitchFamily="34" charset="0"/>
              </a:rPr>
              <a:t> </a:t>
            </a:r>
            <a:r>
              <a:rPr lang="en-US" sz="2400" kern="0" dirty="0">
                <a:effectLst/>
                <a:latin typeface="+mn-lt"/>
                <a:ea typeface="Aptos" panose="020B0004020202020204" pitchFamily="34" charset="0"/>
              </a:rPr>
              <a:t>7 hours of sleep received per 24-hour period) in those who have ever served on active-duty military to the general U.S. population, </a:t>
            </a:r>
            <a:r>
              <a:rPr lang="en-US" sz="2400" kern="0" dirty="0">
                <a:solidFill>
                  <a:srgbClr val="202124"/>
                </a:solidFill>
                <a:effectLst/>
                <a:latin typeface="+mn-lt"/>
                <a:ea typeface="Aptos" panose="020B0004020202020204" pitchFamily="34" charset="0"/>
              </a:rPr>
              <a:t>χ</a:t>
            </a:r>
            <a:r>
              <a:rPr lang="en-US" sz="2400" kern="0" baseline="30000" dirty="0">
                <a:solidFill>
                  <a:srgbClr val="202124"/>
                </a:solidFill>
                <a:effectLst/>
                <a:latin typeface="+mn-lt"/>
                <a:ea typeface="Aptos" panose="020B0004020202020204" pitchFamily="34" charset="0"/>
              </a:rPr>
              <a:t>2</a:t>
            </a:r>
            <a:r>
              <a:rPr lang="en-US" sz="2400" kern="0" dirty="0">
                <a:effectLst/>
                <a:latin typeface="+mn-lt"/>
                <a:ea typeface="Aptos" panose="020B0004020202020204" pitchFamily="34" charset="0"/>
              </a:rPr>
              <a:t> (1, N = 26,359) = 2.963, p = .085. The expected counts for all cells were well above 5, meeting the minimum expected count assumption for conducting the Chi-Square Test with validity. </a:t>
            </a:r>
            <a:endParaRPr lang="en-US" sz="2400" kern="100" dirty="0">
              <a:effectLst/>
              <a:latin typeface="+mn-lt"/>
              <a:ea typeface="Aptos" panose="020B0004020202020204" pitchFamily="34" charset="0"/>
              <a:cs typeface="Times New Roman" panose="02020603050405020304" pitchFamily="18" charset="0"/>
            </a:endParaRPr>
          </a:p>
          <a:p>
            <a:pPr eaLnBrk="1" hangingPunct="1">
              <a:spcAft>
                <a:spcPts val="0"/>
              </a:spcAft>
              <a:defRPr/>
            </a:pPr>
            <a:endParaRPr lang="en-US" sz="2400" dirty="0"/>
          </a:p>
          <a:p>
            <a:pPr eaLnBrk="1" hangingPunct="1">
              <a:spcAft>
                <a:spcPts val="0"/>
              </a:spcAft>
              <a:defRPr/>
            </a:pPr>
            <a:endParaRPr lang="en-US" sz="2400" dirty="0"/>
          </a:p>
          <a:p>
            <a:pPr>
              <a:spcAft>
                <a:spcPts val="0"/>
              </a:spcAft>
              <a:defRPr/>
            </a:pPr>
            <a:r>
              <a:rPr lang="en-US" sz="4800" b="1" cap="small" dirty="0">
                <a:solidFill>
                  <a:srgbClr val="004C83"/>
                </a:solidFill>
                <a:latin typeface="Arial Black" panose="020B0A04020102020204" pitchFamily="34" charset="0"/>
                <a:cs typeface="Arial Black"/>
              </a:rPr>
              <a:t>Discussion</a:t>
            </a:r>
            <a:endParaRPr lang="en-US" sz="2400" dirty="0"/>
          </a:p>
          <a:p>
            <a:pPr eaLnBrk="1" hangingPunct="1">
              <a:spcAft>
                <a:spcPts val="0"/>
              </a:spcAft>
              <a:defRPr/>
            </a:pPr>
            <a:endParaRPr lang="en-US" sz="2400" dirty="0"/>
          </a:p>
          <a:p>
            <a:pPr marL="0" marR="0" indent="457200">
              <a:spcBef>
                <a:spcPts val="0"/>
              </a:spcBef>
              <a:spcAft>
                <a:spcPts val="0"/>
              </a:spcAft>
            </a:pPr>
            <a:r>
              <a:rPr lang="en-US" sz="2400" kern="0" dirty="0">
                <a:effectLst/>
                <a:latin typeface="+mn-lt"/>
                <a:ea typeface="Aptos" panose="020B0004020202020204" pitchFamily="34" charset="0"/>
                <a:cs typeface="Times New Roman" panose="02020603050405020304" pitchFamily="18" charset="0"/>
              </a:rPr>
              <a:t>The results of this study contradict previous studies which have shown a statistically significant difference between active-duty personnel and non-active-duty personnel, and the proportion of those who receive sufficient sleep between the two populations (Meadows et al., 2021). The results from this study show that those who have ever served on active-duty, including those who are now veterans, receive approximately the same amount of sleep per 24-hour period and have approximately the same proportion of those who receive sufficient sleep, as those </a:t>
            </a:r>
            <a:r>
              <a:rPr lang="en-US" sz="2400" kern="0" dirty="0">
                <a:latin typeface="+mn-lt"/>
                <a:ea typeface="Aptos" panose="020B0004020202020204" pitchFamily="34" charset="0"/>
                <a:cs typeface="Times New Roman" panose="02020603050405020304" pitchFamily="18" charset="0"/>
              </a:rPr>
              <a:t>of the general U.S. population</a:t>
            </a:r>
            <a:r>
              <a:rPr lang="en-US" sz="2400" kern="0" dirty="0">
                <a:effectLst/>
                <a:latin typeface="+mn-lt"/>
                <a:ea typeface="Aptos" panose="020B0004020202020204" pitchFamily="34" charset="0"/>
                <a:cs typeface="Times New Roman" panose="02020603050405020304" pitchFamily="18" charset="0"/>
              </a:rPr>
              <a:t> (mean of each population was 7.14 hours vs 7.13 hours, respectively). </a:t>
            </a:r>
            <a:endParaRPr lang="en-US" sz="2400" kern="100" dirty="0">
              <a:effectLst/>
              <a:latin typeface="+mn-lt"/>
              <a:ea typeface="Aptos" panose="020B0004020202020204" pitchFamily="34" charset="0"/>
              <a:cs typeface="Times New Roman" panose="02020603050405020304" pitchFamily="18" charset="0"/>
            </a:endParaRPr>
          </a:p>
          <a:p>
            <a:pPr marL="0" marR="0" indent="457200">
              <a:spcBef>
                <a:spcPts val="0"/>
              </a:spcBef>
              <a:spcAft>
                <a:spcPts val="0"/>
              </a:spcAft>
            </a:pPr>
            <a:r>
              <a:rPr lang="en-US" sz="2400" kern="0" dirty="0">
                <a:effectLst/>
                <a:latin typeface="+mn-lt"/>
                <a:ea typeface="Aptos" panose="020B0004020202020204" pitchFamily="34" charset="0"/>
                <a:cs typeface="Times New Roman" panose="02020603050405020304" pitchFamily="18" charset="0"/>
              </a:rPr>
              <a:t>This conflicting evidence could be secondary to limitations of this study, including the fact that previous studies have examined solely active-duty personnel, whereas this study utilized raw data from the 2022 National Health Interview Survey to conduct analyses on those who have ever or never served on active-duty. A significant limitation is that the ‘ever served as active-duty military’ population may include those who are currently active-duty in addition to those who have served on active-duty in the past but are now civilians. The distinction between the two subset populations of the ‘ever served as active-duty military’ group is that active-duty personnel face many military-specific situations such as deployments, detachments, circadian rhythm disruptions, and uniquely high-stress environments (Good et al., 2019). These environmental and situational stressors are known to cause disruptions in sleep and most of these active-duty military-specific stressors are likely to cease to exist after a veteran has separated from active-duty service (Shockey &amp; Wheaton, 2017). </a:t>
            </a:r>
          </a:p>
          <a:p>
            <a:pPr marL="0" marR="0" indent="457200">
              <a:spcBef>
                <a:spcPts val="0"/>
              </a:spcBef>
              <a:spcAft>
                <a:spcPts val="0"/>
              </a:spcAft>
            </a:pPr>
            <a:r>
              <a:rPr lang="en-US" sz="2400" kern="0" dirty="0">
                <a:effectLst/>
                <a:latin typeface="+mn-lt"/>
                <a:ea typeface="Aptos" panose="020B0004020202020204" pitchFamily="34" charset="0"/>
              </a:rPr>
              <a:t>It is possible that a considerable proportion of veterans have improvements in their sleep after separating from active-duty service, including those who may suffer from comorbidities such as insomnia, obstructive sleep apnea, movement disorders, anxiety, depression, PTSD, or chronic pain. </a:t>
            </a:r>
          </a:p>
          <a:p>
            <a:pPr indent="457200">
              <a:spcBef>
                <a:spcPts val="0"/>
              </a:spcBef>
              <a:spcAft>
                <a:spcPts val="0"/>
              </a:spcAft>
            </a:pPr>
            <a:r>
              <a:rPr lang="en-US" sz="2400" kern="0" dirty="0">
                <a:latin typeface="+mn-lt"/>
                <a:ea typeface="Aptos" panose="020B0004020202020204" pitchFamily="34" charset="0"/>
                <a:cs typeface="Times New Roman" panose="02020603050405020304" pitchFamily="18" charset="0"/>
              </a:rPr>
              <a:t>Future research that incorporates demographic variables such as gender, race, age, and sex would also add valuable information.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spcBef>
                <a:spcPts val="0"/>
              </a:spcBef>
              <a:spcAft>
                <a:spcPts val="0"/>
              </a:spcAft>
            </a:pPr>
            <a:endParaRPr lang="en-US" sz="2400" kern="100" dirty="0">
              <a:effectLst/>
              <a:latin typeface="+mn-lt"/>
              <a:ea typeface="Aptos" panose="020B0004020202020204" pitchFamily="34" charset="0"/>
              <a:cs typeface="Times New Roman" panose="02020603050405020304" pitchFamily="18" charset="0"/>
            </a:endParaRPr>
          </a:p>
          <a:p>
            <a:endParaRPr lang="en-US" sz="2400" dirty="0"/>
          </a:p>
          <a:p>
            <a:pPr>
              <a:lnSpc>
                <a:spcPct val="115000"/>
              </a:lnSpc>
              <a:spcAft>
                <a:spcPct val="50000"/>
              </a:spcAft>
              <a:defRPr/>
            </a:pPr>
            <a:r>
              <a:rPr lang="en-US" sz="2400" dirty="0"/>
              <a:t>.</a:t>
            </a:r>
          </a:p>
          <a:p>
            <a:pPr eaLnBrk="1" hangingPunct="1">
              <a:spcAft>
                <a:spcPts val="0"/>
              </a:spcAft>
              <a:defRPr/>
            </a:pPr>
            <a:endParaRPr lang="en-US" sz="2400" dirty="0"/>
          </a:p>
          <a:p>
            <a:endParaRPr lang="en-US" sz="2400" dirty="0">
              <a:latin typeface="Arial"/>
              <a:cs typeface="Arial"/>
            </a:endParaRPr>
          </a:p>
          <a:p>
            <a:r>
              <a:rPr lang="en-US" sz="2400" dirty="0">
                <a:latin typeface="Arial"/>
                <a:cs typeface="Arial"/>
              </a:rPr>
              <a:t> </a:t>
            </a:r>
          </a:p>
        </p:txBody>
      </p:sp>
      <p:sp>
        <p:nvSpPr>
          <p:cNvPr id="16" name="TextBox 15"/>
          <p:cNvSpPr txBox="1"/>
          <p:nvPr/>
        </p:nvSpPr>
        <p:spPr>
          <a:xfrm>
            <a:off x="33680400" y="7837226"/>
            <a:ext cx="9601200" cy="19974699"/>
          </a:xfrm>
          <a:prstGeom prst="rect">
            <a:avLst/>
          </a:prstGeom>
          <a:noFill/>
        </p:spPr>
        <p:txBody>
          <a:bodyPr wrap="square" rtlCol="0">
            <a:spAutoFit/>
          </a:bodyPr>
          <a:lstStyle/>
          <a:p>
            <a:pPr>
              <a:spcAft>
                <a:spcPts val="2400"/>
              </a:spcAft>
            </a:pPr>
            <a:r>
              <a:rPr lang="en-US" sz="4800" cap="small" dirty="0">
                <a:solidFill>
                  <a:srgbClr val="004C83"/>
                </a:solidFill>
                <a:latin typeface="Arial Black"/>
                <a:cs typeface="Arial Black"/>
              </a:rPr>
              <a:t>conclusions</a:t>
            </a:r>
          </a:p>
          <a:p>
            <a:r>
              <a:rPr lang="en-US" sz="2400" dirty="0"/>
              <a:t>     The purpose of this study was to</a:t>
            </a:r>
            <a:r>
              <a:rPr lang="en-US" sz="2400" b="1" dirty="0"/>
              <a:t> </a:t>
            </a:r>
            <a:r>
              <a:rPr lang="en-US" sz="2400" kern="0" dirty="0">
                <a:effectLst/>
                <a:latin typeface="+mn-lt"/>
                <a:ea typeface="Aptos" panose="020B0004020202020204" pitchFamily="34" charset="0"/>
              </a:rPr>
              <a:t>compare the proportion of sufficient sleep (as defined as </a:t>
            </a:r>
            <a:r>
              <a:rPr lang="en-US" sz="2400" kern="0" dirty="0">
                <a:solidFill>
                  <a:srgbClr val="000000"/>
                </a:solidFill>
                <a:effectLst/>
                <a:latin typeface="+mn-lt"/>
                <a:ea typeface="Aptos" panose="020B0004020202020204" pitchFamily="34" charset="0"/>
              </a:rPr>
              <a:t>≥</a:t>
            </a:r>
            <a:r>
              <a:rPr lang="en-US" sz="2400" dirty="0">
                <a:solidFill>
                  <a:srgbClr val="000000"/>
                </a:solidFill>
                <a:effectLst/>
                <a:latin typeface="+mn-lt"/>
                <a:ea typeface="Aptos" panose="020B0004020202020204" pitchFamily="34" charset="0"/>
              </a:rPr>
              <a:t> </a:t>
            </a:r>
            <a:r>
              <a:rPr lang="en-US" sz="2400" kern="0" dirty="0">
                <a:effectLst/>
                <a:latin typeface="+mn-lt"/>
                <a:ea typeface="Aptos" panose="020B0004020202020204" pitchFamily="34" charset="0"/>
              </a:rPr>
              <a:t>7 hours of sleep received per 24-hour period) in those who have ever served on active-duty military to the general U.S. </a:t>
            </a:r>
            <a:r>
              <a:rPr lang="en-US" sz="2400" kern="0">
                <a:effectLst/>
                <a:latin typeface="+mn-lt"/>
                <a:ea typeface="Aptos" panose="020B0004020202020204" pitchFamily="34" charset="0"/>
              </a:rPr>
              <a:t>population. </a:t>
            </a:r>
            <a:r>
              <a:rPr lang="en-US" sz="2400" dirty="0"/>
              <a:t>Although no statistically significant difference was found, the results help emphasize how active-duty personnel represent a unique population with unique, military-specific stressors that act as barriers to achieving sufficient sleep. </a:t>
            </a:r>
          </a:p>
          <a:p>
            <a:r>
              <a:rPr lang="en-US" sz="2400" kern="0" dirty="0">
                <a:effectLst/>
                <a:latin typeface="+mn-lt"/>
                <a:ea typeface="Aptos" panose="020B0004020202020204" pitchFamily="34" charset="0"/>
              </a:rPr>
              <a:t>     Research aiming at better understanding the etiology of insufficient sleep in active-duty personnel and how to increase the proportion of sufficient sleep is needed. The goals of this study and recommended future studies are in alignment of one of the Healthy People 2030 goals of increasing the proportion of those who receive sufficient sleep in the U.S. population. Improving the proportion of those who receive sufficient sleep in active-duty personnel could lead to an increase in performance, decrease mishaps, decrease comorbidities, and increase lifespans.</a:t>
            </a:r>
            <a:endParaRPr lang="en-US" sz="2400" dirty="0">
              <a:latin typeface="+mn-lt"/>
            </a:endParaRPr>
          </a:p>
          <a:p>
            <a:pPr>
              <a:spcAft>
                <a:spcPts val="2400"/>
              </a:spcAft>
            </a:pPr>
            <a:endParaRPr lang="en-US" sz="4400" cap="small" dirty="0">
              <a:solidFill>
                <a:srgbClr val="004C83"/>
              </a:solidFill>
              <a:latin typeface="Arial Black"/>
              <a:cs typeface="Arial Black"/>
            </a:endParaRPr>
          </a:p>
          <a:p>
            <a:pPr>
              <a:spcAft>
                <a:spcPts val="2400"/>
              </a:spcAft>
            </a:pPr>
            <a:r>
              <a:rPr lang="en-US" sz="3600" cap="small" dirty="0">
                <a:solidFill>
                  <a:srgbClr val="004C83"/>
                </a:solidFill>
                <a:latin typeface="Arial Black"/>
                <a:cs typeface="Arial Black"/>
              </a:rPr>
              <a:t>REFERENCES</a:t>
            </a:r>
          </a:p>
          <a:p>
            <a:pPr marL="457200" marR="0" indent="-457200">
              <a:spcBef>
                <a:spcPts val="0"/>
              </a:spcBef>
              <a:spcAft>
                <a:spcPts val="0"/>
              </a:spcAft>
            </a:pPr>
            <a:r>
              <a:rPr lang="en-US" sz="2400" dirty="0">
                <a:effectLst/>
                <a:latin typeface="+mn-lt"/>
                <a:ea typeface="Times New Roman" panose="02020603050405020304" pitchFamily="18" charset="0"/>
              </a:rPr>
              <a:t>Good, C. H., </a:t>
            </a:r>
            <a:r>
              <a:rPr lang="en-US" sz="2400" dirty="0" err="1">
                <a:effectLst/>
                <a:latin typeface="+mn-lt"/>
                <a:ea typeface="Times New Roman" panose="02020603050405020304" pitchFamily="18" charset="0"/>
              </a:rPr>
              <a:t>Brager</a:t>
            </a:r>
            <a:r>
              <a:rPr lang="en-US" sz="2400" dirty="0">
                <a:effectLst/>
                <a:latin typeface="+mn-lt"/>
                <a:ea typeface="Times New Roman" panose="02020603050405020304" pitchFamily="18" charset="0"/>
              </a:rPr>
              <a:t>, A. J., Capaldi, V. F., &amp; </a:t>
            </a:r>
            <a:r>
              <a:rPr lang="en-US" sz="2400" dirty="0" err="1">
                <a:effectLst/>
                <a:latin typeface="+mn-lt"/>
                <a:ea typeface="Times New Roman" panose="02020603050405020304" pitchFamily="18" charset="0"/>
              </a:rPr>
              <a:t>Mysliwiec</a:t>
            </a:r>
            <a:r>
              <a:rPr lang="en-US" sz="2400" dirty="0">
                <a:effectLst/>
                <a:latin typeface="+mn-lt"/>
                <a:ea typeface="Times New Roman" panose="02020603050405020304" pitchFamily="18" charset="0"/>
              </a:rPr>
              <a:t>, V. (2019). Sleep in the United States Military. </a:t>
            </a:r>
            <a:r>
              <a:rPr lang="en-US" sz="2400" i="1" dirty="0">
                <a:effectLst/>
                <a:latin typeface="+mn-lt"/>
                <a:ea typeface="Times New Roman" panose="02020603050405020304" pitchFamily="18" charset="0"/>
              </a:rPr>
              <a:t>Neuropsychopharmacology</a:t>
            </a:r>
            <a:r>
              <a:rPr lang="en-US" sz="2400" dirty="0">
                <a:effectLst/>
                <a:latin typeface="+mn-lt"/>
                <a:ea typeface="Times New Roman" panose="02020603050405020304" pitchFamily="18" charset="0"/>
              </a:rPr>
              <a:t>, </a:t>
            </a:r>
            <a:r>
              <a:rPr lang="en-US" sz="2400" i="1" dirty="0">
                <a:effectLst/>
                <a:latin typeface="+mn-lt"/>
                <a:ea typeface="Times New Roman" panose="02020603050405020304" pitchFamily="18" charset="0"/>
              </a:rPr>
              <a:t>45</a:t>
            </a:r>
            <a:r>
              <a:rPr lang="en-US" sz="2400" dirty="0">
                <a:effectLst/>
                <a:latin typeface="+mn-lt"/>
                <a:ea typeface="Times New Roman" panose="02020603050405020304" pitchFamily="18" charset="0"/>
              </a:rPr>
              <a:t>(1), 176–191. </a:t>
            </a:r>
            <a:r>
              <a:rPr lang="en-US" sz="2400" u="sng" dirty="0">
                <a:solidFill>
                  <a:srgbClr val="0000FF"/>
                </a:solidFill>
                <a:effectLst/>
                <a:latin typeface="+mn-lt"/>
                <a:ea typeface="Times New Roman" panose="02020603050405020304" pitchFamily="18" charset="0"/>
                <a:hlinkClick r:id="rId5"/>
              </a:rPr>
              <a:t>https://doi.org/10.1038/s41386-019-0431-7</a:t>
            </a:r>
            <a:r>
              <a:rPr lang="en-US" sz="2400" dirty="0">
                <a:effectLst/>
                <a:latin typeface="+mn-lt"/>
                <a:ea typeface="Times New Roman" panose="02020603050405020304" pitchFamily="18" charset="0"/>
              </a:rPr>
              <a:t> </a:t>
            </a:r>
          </a:p>
          <a:p>
            <a:pPr marL="457200" marR="0" indent="-457200">
              <a:spcBef>
                <a:spcPts val="0"/>
              </a:spcBef>
              <a:spcAft>
                <a:spcPts val="0"/>
              </a:spcAft>
            </a:pPr>
            <a:endParaRPr lang="en-US" sz="2400" dirty="0">
              <a:effectLst/>
              <a:latin typeface="+mn-lt"/>
              <a:ea typeface="Times New Roman" panose="02020603050405020304" pitchFamily="18" charset="0"/>
            </a:endParaRPr>
          </a:p>
          <a:p>
            <a:pPr marL="457200" marR="0" indent="-457200">
              <a:spcBef>
                <a:spcPts val="0"/>
              </a:spcBef>
              <a:spcAft>
                <a:spcPts val="0"/>
              </a:spcAft>
            </a:pPr>
            <a:r>
              <a:rPr lang="en-US" sz="2400" dirty="0" err="1">
                <a:effectLst/>
                <a:latin typeface="+mn-lt"/>
                <a:ea typeface="Times New Roman" panose="02020603050405020304" pitchFamily="18" charset="0"/>
              </a:rPr>
              <a:t>Hauschild</a:t>
            </a:r>
            <a:r>
              <a:rPr lang="en-US" sz="2400" dirty="0">
                <a:effectLst/>
                <a:latin typeface="+mn-lt"/>
                <a:ea typeface="Times New Roman" panose="02020603050405020304" pitchFamily="18" charset="0"/>
              </a:rPr>
              <a:t>, V. (2023, March 15). </a:t>
            </a:r>
            <a:r>
              <a:rPr lang="en-US" sz="2400" i="1" dirty="0">
                <a:effectLst/>
                <a:latin typeface="+mn-lt"/>
                <a:ea typeface="Times New Roman" panose="02020603050405020304" pitchFamily="18" charset="0"/>
              </a:rPr>
              <a:t>Military recognizes importance of sleep, investigates use of alternative treatment device for sleep apnea</a:t>
            </a:r>
            <a:r>
              <a:rPr lang="en-US" sz="2400" dirty="0">
                <a:effectLst/>
                <a:latin typeface="+mn-lt"/>
                <a:ea typeface="Times New Roman" panose="02020603050405020304" pitchFamily="18" charset="0"/>
              </a:rPr>
              <a:t>. U.S. Army. </a:t>
            </a:r>
            <a:r>
              <a:rPr lang="en-US" sz="2400" u="sng" dirty="0">
                <a:solidFill>
                  <a:srgbClr val="0000FF"/>
                </a:solidFill>
                <a:effectLst/>
                <a:latin typeface="+mn-lt"/>
                <a:ea typeface="Times New Roman" panose="02020603050405020304" pitchFamily="18" charset="0"/>
                <a:hlinkClick r:id="rId6"/>
              </a:rPr>
              <a:t>https://www.army.mil/article/264859/military_recognizes_importance_of_sleep_investigates_use_of_alternative_treatment_device_for_sleep_apnea</a:t>
            </a:r>
            <a:r>
              <a:rPr lang="en-US" sz="2400" dirty="0">
                <a:effectLst/>
                <a:latin typeface="+mn-lt"/>
                <a:ea typeface="Times New Roman" panose="02020603050405020304" pitchFamily="18" charset="0"/>
              </a:rPr>
              <a:t> </a:t>
            </a:r>
          </a:p>
          <a:p>
            <a:pPr marL="457200" marR="0" indent="-457200">
              <a:spcBef>
                <a:spcPts val="0"/>
              </a:spcBef>
              <a:spcAft>
                <a:spcPts val="0"/>
              </a:spcAft>
            </a:pPr>
            <a:endParaRPr lang="en-US" sz="2400" dirty="0">
              <a:effectLst/>
              <a:latin typeface="+mn-lt"/>
              <a:ea typeface="Times New Roman" panose="02020603050405020304" pitchFamily="18" charset="0"/>
            </a:endParaRPr>
          </a:p>
          <a:p>
            <a:pPr marL="457200" marR="0" indent="-457200">
              <a:spcBef>
                <a:spcPts val="0"/>
              </a:spcBef>
              <a:spcAft>
                <a:spcPts val="0"/>
              </a:spcAft>
            </a:pPr>
            <a:r>
              <a:rPr lang="en-US" sz="2400" dirty="0">
                <a:effectLst/>
                <a:latin typeface="+mn-lt"/>
                <a:ea typeface="Times New Roman" panose="02020603050405020304" pitchFamily="18" charset="0"/>
              </a:rPr>
              <a:t>Meadows, S. O., Engel, C. C., Collins, R. L., Beckman, R. L., Breslau, J., Bloom, E. L., Dunbar, M. S., Gilbert, M., Grant, D., Hawes-Dawson, J., Holliday, S. B., </a:t>
            </a:r>
            <a:r>
              <a:rPr lang="en-US" sz="2400" dirty="0" err="1">
                <a:effectLst/>
                <a:latin typeface="+mn-lt"/>
                <a:ea typeface="Times New Roman" panose="02020603050405020304" pitchFamily="18" charset="0"/>
              </a:rPr>
              <a:t>MacCarthy</a:t>
            </a:r>
            <a:r>
              <a:rPr lang="en-US" sz="2400" dirty="0">
                <a:effectLst/>
                <a:latin typeface="+mn-lt"/>
                <a:ea typeface="Times New Roman" panose="02020603050405020304" pitchFamily="18" charset="0"/>
              </a:rPr>
              <a:t>, S., Pedersen, E. R., Robbins, M. W., Rose, A. J., Ryan, J., Schell, T. L., &amp; Simmons, M. M. (2021, April 28). </a:t>
            </a:r>
            <a:r>
              <a:rPr lang="en-US" sz="2400" i="1" dirty="0">
                <a:effectLst/>
                <a:latin typeface="+mn-lt"/>
                <a:ea typeface="Times New Roman" panose="02020603050405020304" pitchFamily="18" charset="0"/>
              </a:rPr>
              <a:t>2018 Department of Defense health related behaviors survey (HRBS): Results for the active component</a:t>
            </a:r>
            <a:r>
              <a:rPr lang="en-US" sz="2400" dirty="0">
                <a:effectLst/>
                <a:latin typeface="+mn-lt"/>
                <a:ea typeface="Times New Roman" panose="02020603050405020304" pitchFamily="18" charset="0"/>
              </a:rPr>
              <a:t>. RAND. </a:t>
            </a:r>
            <a:r>
              <a:rPr lang="en-US" sz="2400" u="sng" dirty="0">
                <a:solidFill>
                  <a:srgbClr val="0000FF"/>
                </a:solidFill>
                <a:effectLst/>
                <a:latin typeface="+mn-lt"/>
                <a:ea typeface="Times New Roman" panose="02020603050405020304" pitchFamily="18" charset="0"/>
                <a:hlinkClick r:id="rId7"/>
              </a:rPr>
              <a:t>https://www.rand.org/pubs/research_reports/RR4222.html</a:t>
            </a:r>
            <a:r>
              <a:rPr lang="en-US" sz="2400" dirty="0">
                <a:effectLst/>
                <a:latin typeface="+mn-lt"/>
                <a:ea typeface="Times New Roman" panose="02020603050405020304" pitchFamily="18" charset="0"/>
              </a:rPr>
              <a:t> </a:t>
            </a:r>
          </a:p>
          <a:p>
            <a:pPr marL="457200" marR="0" indent="-457200">
              <a:spcBef>
                <a:spcPts val="0"/>
              </a:spcBef>
              <a:spcAft>
                <a:spcPts val="0"/>
              </a:spcAft>
            </a:pPr>
            <a:endParaRPr lang="en-US" sz="2400" dirty="0">
              <a:effectLst/>
              <a:latin typeface="+mn-lt"/>
              <a:ea typeface="Times New Roman" panose="02020603050405020304" pitchFamily="18" charset="0"/>
            </a:endParaRPr>
          </a:p>
          <a:p>
            <a:pPr marL="457200" marR="0" indent="-457200">
              <a:spcBef>
                <a:spcPts val="0"/>
              </a:spcBef>
              <a:spcAft>
                <a:spcPts val="0"/>
              </a:spcAft>
            </a:pPr>
            <a:r>
              <a:rPr lang="en-US" sz="2400" dirty="0">
                <a:effectLst/>
                <a:latin typeface="+mn-lt"/>
                <a:ea typeface="Times New Roman" panose="02020603050405020304" pitchFamily="18" charset="0"/>
              </a:rPr>
              <a:t>Shockey, T. M., &amp; Wheaton, A. G. (2017). Short sleep duration by occupation group — 29 states, 2013–2014. </a:t>
            </a:r>
            <a:r>
              <a:rPr lang="en-US" sz="2400" i="1" dirty="0">
                <a:effectLst/>
                <a:latin typeface="+mn-lt"/>
                <a:ea typeface="Times New Roman" panose="02020603050405020304" pitchFamily="18" charset="0"/>
              </a:rPr>
              <a:t>Morbidity and Mortality Weekly Report</a:t>
            </a:r>
            <a:r>
              <a:rPr lang="en-US" sz="2400" dirty="0">
                <a:effectLst/>
                <a:latin typeface="+mn-lt"/>
                <a:ea typeface="Times New Roman" panose="02020603050405020304" pitchFamily="18" charset="0"/>
              </a:rPr>
              <a:t>, </a:t>
            </a:r>
            <a:r>
              <a:rPr lang="en-US" sz="2400" i="1" dirty="0">
                <a:effectLst/>
                <a:latin typeface="+mn-lt"/>
                <a:ea typeface="Times New Roman" panose="02020603050405020304" pitchFamily="18" charset="0"/>
              </a:rPr>
              <a:t>66</a:t>
            </a:r>
            <a:r>
              <a:rPr lang="en-US" sz="2400" dirty="0">
                <a:effectLst/>
                <a:latin typeface="+mn-lt"/>
                <a:ea typeface="Times New Roman" panose="02020603050405020304" pitchFamily="18" charset="0"/>
              </a:rPr>
              <a:t>(8), 207–213. </a:t>
            </a:r>
            <a:r>
              <a:rPr lang="en-US" sz="2400" u="sng" dirty="0">
                <a:solidFill>
                  <a:srgbClr val="0000FF"/>
                </a:solidFill>
                <a:effectLst/>
                <a:latin typeface="+mn-lt"/>
                <a:ea typeface="Times New Roman" panose="02020603050405020304" pitchFamily="18" charset="0"/>
                <a:hlinkClick r:id="rId8"/>
              </a:rPr>
              <a:t>https://doi.org/10.15585/mmwr.mm6608a2</a:t>
            </a:r>
            <a:r>
              <a:rPr lang="en-US" sz="2400" dirty="0">
                <a:effectLst/>
                <a:latin typeface="+mn-lt"/>
                <a:ea typeface="Times New Roman" panose="02020603050405020304" pitchFamily="18" charset="0"/>
              </a:rPr>
              <a:t> </a:t>
            </a:r>
          </a:p>
          <a:p>
            <a:pPr marL="457200" marR="0" indent="-457200">
              <a:spcBef>
                <a:spcPts val="0"/>
              </a:spcBef>
              <a:spcAft>
                <a:spcPts val="0"/>
              </a:spcAft>
            </a:pPr>
            <a:endParaRPr lang="en-US" sz="2400" dirty="0">
              <a:effectLst/>
              <a:latin typeface="+mn-lt"/>
              <a:ea typeface="Times New Roman" panose="02020603050405020304" pitchFamily="18" charset="0"/>
            </a:endParaRPr>
          </a:p>
          <a:p>
            <a:pPr marL="457200" marR="0" indent="-457200">
              <a:spcBef>
                <a:spcPts val="0"/>
              </a:spcBef>
              <a:spcAft>
                <a:spcPts val="0"/>
              </a:spcAft>
            </a:pPr>
            <a:r>
              <a:rPr lang="en-US" sz="2400" dirty="0">
                <a:effectLst/>
                <a:latin typeface="+mn-lt"/>
                <a:ea typeface="Times New Roman" panose="02020603050405020304" pitchFamily="18" charset="0"/>
              </a:rPr>
              <a:t>U.S. Department of Health and Human Services. (2020). </a:t>
            </a:r>
            <a:r>
              <a:rPr lang="en-US" sz="2400" i="1" dirty="0">
                <a:effectLst/>
                <a:latin typeface="+mn-lt"/>
                <a:ea typeface="Times New Roman" panose="02020603050405020304" pitchFamily="18" charset="0"/>
              </a:rPr>
              <a:t>Sleep</a:t>
            </a:r>
            <a:r>
              <a:rPr lang="en-US" sz="2400" dirty="0">
                <a:effectLst/>
                <a:latin typeface="+mn-lt"/>
                <a:ea typeface="Times New Roman" panose="02020603050405020304" pitchFamily="18" charset="0"/>
              </a:rPr>
              <a:t>. </a:t>
            </a:r>
            <a:r>
              <a:rPr lang="en-US" sz="2400" u="sng" dirty="0">
                <a:solidFill>
                  <a:srgbClr val="0000FF"/>
                </a:solidFill>
                <a:effectLst/>
                <a:latin typeface="+mn-lt"/>
                <a:ea typeface="Times New Roman" panose="02020603050405020304" pitchFamily="18" charset="0"/>
                <a:hlinkClick r:id="rId9"/>
              </a:rPr>
              <a:t>https://health.gov/healthypeople/objectives-and-data/browse-objectives/sleep</a:t>
            </a:r>
            <a:r>
              <a:rPr lang="en-US" sz="2400" dirty="0">
                <a:effectLst/>
                <a:latin typeface="+mn-lt"/>
                <a:ea typeface="Times New Roman" panose="02020603050405020304" pitchFamily="18" charset="0"/>
              </a:rPr>
              <a:t> </a:t>
            </a:r>
          </a:p>
          <a:p>
            <a:endParaRPr lang="en-US" sz="2400" dirty="0"/>
          </a:p>
          <a:p>
            <a:endParaRPr lang="en-US" sz="2400" dirty="0">
              <a:latin typeface="Arial"/>
              <a:cs typeface="Arial"/>
            </a:endParaRPr>
          </a:p>
        </p:txBody>
      </p:sp>
      <p:sp>
        <p:nvSpPr>
          <p:cNvPr id="18" name="TextBox 17"/>
          <p:cNvSpPr txBox="1"/>
          <p:nvPr/>
        </p:nvSpPr>
        <p:spPr>
          <a:xfrm>
            <a:off x="36728400" y="23273502"/>
            <a:ext cx="3124200" cy="1415772"/>
          </a:xfrm>
          <a:prstGeom prst="rect">
            <a:avLst/>
          </a:prstGeom>
          <a:noFill/>
        </p:spPr>
        <p:txBody>
          <a:bodyPr wrap="square" rtlCol="0">
            <a:spAutoFit/>
          </a:bodyPr>
          <a:lstStyle/>
          <a:p>
            <a:endParaRPr lang="en-US" dirty="0">
              <a:solidFill>
                <a:srgbClr val="FFFFFF"/>
              </a:solidFill>
            </a:endParaRPr>
          </a:p>
        </p:txBody>
      </p:sp>
      <p:sp>
        <p:nvSpPr>
          <p:cNvPr id="21" name="Text Box 22"/>
          <p:cNvSpPr txBox="1">
            <a:spLocks noChangeArrowheads="1"/>
          </p:cNvSpPr>
          <p:nvPr/>
        </p:nvSpPr>
        <p:spPr bwMode="auto">
          <a:xfrm>
            <a:off x="12751079" y="25583453"/>
            <a:ext cx="8057835" cy="1902398"/>
          </a:xfrm>
          <a:prstGeom prst="rect">
            <a:avLst/>
          </a:prstGeom>
          <a:noFill/>
          <a:ln w="9525">
            <a:noFill/>
            <a:miter lim="800000"/>
            <a:headEnd/>
            <a:tailEnd/>
          </a:ln>
        </p:spPr>
        <p:txBody>
          <a:bodyPr wrap="square" lIns="180000" tIns="180000" rIns="180000" bIns="180000">
            <a:prstTxWarp prst="textNoShape">
              <a:avLst/>
            </a:prstTxWarp>
            <a:spAutoFit/>
          </a:bodyPr>
          <a:lstStyle/>
          <a:p>
            <a:pPr marL="0" marR="0" indent="457200">
              <a:spcBef>
                <a:spcPts val="0"/>
              </a:spcBef>
              <a:spcAft>
                <a:spcPts val="0"/>
              </a:spcAft>
            </a:pPr>
            <a:r>
              <a:rPr lang="en-US" sz="2000" i="1" kern="0" dirty="0">
                <a:effectLst/>
                <a:latin typeface="+mn-lt"/>
                <a:ea typeface="Aptos" panose="020B0004020202020204" pitchFamily="34" charset="0"/>
                <a:cs typeface="Times New Roman" panose="02020603050405020304" pitchFamily="18" charset="0"/>
              </a:rPr>
              <a:t>Figure 1</a:t>
            </a:r>
            <a:r>
              <a:rPr lang="en-US" sz="2000" kern="0" dirty="0">
                <a:effectLst/>
                <a:latin typeface="+mn-lt"/>
                <a:ea typeface="Aptos" panose="020B0004020202020204" pitchFamily="34" charset="0"/>
                <a:cs typeface="Times New Roman" panose="02020603050405020304" pitchFamily="18" charset="0"/>
              </a:rPr>
              <a:t>. Frequencies of both groups (ever served active-duty military vs never-served active-duty military) displayed by hours of sleep per 24-hour period, as two separate categories (&lt; 7 hours of sleep received per 24-hour period and </a:t>
            </a:r>
            <a:r>
              <a:rPr lang="en-US" sz="2000" kern="0" dirty="0">
                <a:solidFill>
                  <a:srgbClr val="000000"/>
                </a:solidFill>
                <a:effectLst/>
                <a:latin typeface="+mn-lt"/>
                <a:ea typeface="Aptos" panose="020B0004020202020204" pitchFamily="34" charset="0"/>
                <a:cs typeface="Times New Roman" panose="02020603050405020304" pitchFamily="18" charset="0"/>
              </a:rPr>
              <a:t>≥</a:t>
            </a:r>
            <a:r>
              <a:rPr lang="en-US" sz="2000" kern="0" dirty="0">
                <a:solidFill>
                  <a:srgbClr val="202124"/>
                </a:solidFill>
                <a:effectLst/>
                <a:latin typeface="+mn-lt"/>
                <a:ea typeface="Aptos" panose="020B0004020202020204" pitchFamily="34" charset="0"/>
                <a:cs typeface="Times New Roman" panose="02020603050405020304" pitchFamily="18" charset="0"/>
              </a:rPr>
              <a:t> </a:t>
            </a:r>
            <a:r>
              <a:rPr lang="en-US" sz="2000" kern="0" dirty="0">
                <a:effectLst/>
                <a:latin typeface="+mn-lt"/>
                <a:ea typeface="Aptos" panose="020B0004020202020204" pitchFamily="34" charset="0"/>
                <a:cs typeface="Times New Roman" panose="02020603050405020304" pitchFamily="18" charset="0"/>
              </a:rPr>
              <a:t>7 hours of sleep received per 24-hour period). </a:t>
            </a:r>
            <a:endParaRPr lang="en-US" sz="2000" kern="100" dirty="0">
              <a:effectLst/>
              <a:latin typeface="+mn-lt"/>
              <a:ea typeface="Aptos" panose="020B0004020202020204" pitchFamily="34" charset="0"/>
              <a:cs typeface="Times New Roman" panose="02020603050405020304" pitchFamily="18" charset="0"/>
            </a:endParaRPr>
          </a:p>
        </p:txBody>
      </p:sp>
      <p:sp>
        <p:nvSpPr>
          <p:cNvPr id="24" name="TextBox 23"/>
          <p:cNvSpPr txBox="1"/>
          <p:nvPr/>
        </p:nvSpPr>
        <p:spPr>
          <a:xfrm>
            <a:off x="13905474" y="15944802"/>
            <a:ext cx="3124200" cy="1415772"/>
          </a:xfrm>
          <a:prstGeom prst="rect">
            <a:avLst/>
          </a:prstGeom>
          <a:noFill/>
        </p:spPr>
        <p:txBody>
          <a:bodyPr wrap="square" rtlCol="0">
            <a:spAutoFit/>
          </a:bodyPr>
          <a:lstStyle/>
          <a:p>
            <a:r>
              <a:rPr lang="en-US" dirty="0">
                <a:solidFill>
                  <a:srgbClr val="FFFFFF"/>
                </a:solidFill>
              </a:rPr>
              <a:t>Photo</a:t>
            </a:r>
          </a:p>
        </p:txBody>
      </p:sp>
      <p:pic>
        <p:nvPicPr>
          <p:cNvPr id="25" name="Picture 24"/>
          <p:cNvPicPr/>
          <p:nvPr/>
        </p:nvPicPr>
        <p:blipFill>
          <a:blip r:embed="rId10">
            <a:extLst>
              <a:ext uri="{28A0092B-C50C-407E-A947-70E740481C1C}">
                <a14:useLocalDpi xmlns:a14="http://schemas.microsoft.com/office/drawing/2010/main" val="0"/>
              </a:ext>
            </a:extLst>
          </a:blip>
          <a:srcRect/>
          <a:stretch>
            <a:fillRect/>
          </a:stretch>
        </p:blipFill>
        <p:spPr bwMode="auto">
          <a:xfrm>
            <a:off x="37714818" y="1373310"/>
            <a:ext cx="6176382" cy="4034334"/>
          </a:xfrm>
          <a:prstGeom prst="rect">
            <a:avLst/>
          </a:prstGeom>
          <a:noFill/>
          <a:ln>
            <a:noFill/>
          </a:ln>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030490" y="4741735"/>
            <a:ext cx="14860710" cy="1930945"/>
          </a:xfrm>
          <a:prstGeom prst="rect">
            <a:avLst/>
          </a:prstGeom>
        </p:spPr>
      </p:pic>
      <p:pic>
        <p:nvPicPr>
          <p:cNvPr id="3" name="Picture 2" descr="A graph of a number of hours&#10;&#10;Description automatically generated with medium confidence">
            <a:extLst>
              <a:ext uri="{FF2B5EF4-FFF2-40B4-BE49-F238E27FC236}">
                <a16:creationId xmlns:a16="http://schemas.microsoft.com/office/drawing/2014/main" id="{4ED49CF5-2C46-4C4B-5A24-339CE4D8811A}"/>
              </a:ext>
            </a:extLst>
          </p:cNvPr>
          <p:cNvPicPr>
            <a:picLocks noChangeAspect="1"/>
          </p:cNvPicPr>
          <p:nvPr/>
        </p:nvPicPr>
        <p:blipFill rotWithShape="1">
          <a:blip r:embed="rId12">
            <a:extLst>
              <a:ext uri="{28A0092B-C50C-407E-A947-70E740481C1C}">
                <a14:useLocalDpi xmlns:a14="http://schemas.microsoft.com/office/drawing/2010/main" val="0"/>
              </a:ext>
            </a:extLst>
          </a:blip>
          <a:srcRect r="15569"/>
          <a:stretch/>
        </p:blipFill>
        <p:spPr bwMode="auto">
          <a:xfrm>
            <a:off x="11614394" y="15199363"/>
            <a:ext cx="10331206" cy="10384090"/>
          </a:xfrm>
          <a:prstGeom prst="rect">
            <a:avLst/>
          </a:prstGeom>
          <a:noFill/>
          <a:ln>
            <a:noFill/>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oster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Postertemplate.potx</Template>
  <TotalTime>21158</TotalTime>
  <Words>1747</Words>
  <Application>Microsoft Office PowerPoint</Application>
  <PresentationFormat>Custom</PresentationFormat>
  <Paragraphs>68</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ＭＳ Ｐゴシック</vt:lpstr>
      <vt:lpstr>Aptos</vt:lpstr>
      <vt:lpstr>Arial</vt:lpstr>
      <vt:lpstr>Arial Black</vt:lpstr>
      <vt:lpstr>Calibri</vt:lpstr>
      <vt:lpstr>Georgia</vt:lpstr>
      <vt:lpstr>Times New Roman</vt:lpstr>
      <vt:lpstr>Postertemplate</vt:lpstr>
      <vt:lpstr>PowerPoint Presentation</vt:lpstr>
    </vt:vector>
  </TitlesOfParts>
  <Manager/>
  <Company>University of Illinois at Urbana-Champaign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v1</dc:title>
  <dc:subject/>
  <dc:creator>Creative Services at Public Affairs</dc:creator>
  <cp:keywords/>
  <dc:description/>
  <cp:lastModifiedBy>Alex Dorin</cp:lastModifiedBy>
  <cp:revision>147</cp:revision>
  <cp:lastPrinted>2024-03-15T17:15:17Z</cp:lastPrinted>
  <dcterms:created xsi:type="dcterms:W3CDTF">2009-07-07T20:22:22Z</dcterms:created>
  <dcterms:modified xsi:type="dcterms:W3CDTF">2024-05-02T01:14:01Z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F9F5C160-F2AF-4B89-B2B9-90326F5730F8</vt:lpwstr>
  </property>
  <property fmtid="{D5CDD505-2E9C-101B-9397-08002B2CF9AE}" pid="3" name="ArticulatePath">
    <vt:lpwstr>Research-Poster-Blue-Template-Photos</vt:lpwstr>
  </property>
</Properties>
</file>